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Lst>
  <p:notesMasterIdLst>
    <p:notesMasterId r:id="rId32"/>
  </p:notesMasterIdLst>
  <p:handoutMasterIdLst>
    <p:handoutMasterId r:id="rId33"/>
  </p:handoutMasterIdLst>
  <p:sldIdLst>
    <p:sldId id="256" r:id="rId5"/>
    <p:sldId id="321" r:id="rId6"/>
    <p:sldId id="257" r:id="rId7"/>
    <p:sldId id="322" r:id="rId8"/>
    <p:sldId id="260" r:id="rId9"/>
    <p:sldId id="259" r:id="rId10"/>
    <p:sldId id="309" r:id="rId11"/>
    <p:sldId id="263" r:id="rId12"/>
    <p:sldId id="264" r:id="rId13"/>
    <p:sldId id="266" r:id="rId14"/>
    <p:sldId id="324" r:id="rId15"/>
    <p:sldId id="326" r:id="rId16"/>
    <p:sldId id="312" r:id="rId17"/>
    <p:sldId id="267" r:id="rId18"/>
    <p:sldId id="268" r:id="rId19"/>
    <p:sldId id="270" r:id="rId20"/>
    <p:sldId id="271" r:id="rId21"/>
    <p:sldId id="319" r:id="rId22"/>
    <p:sldId id="320" r:id="rId23"/>
    <p:sldId id="272" r:id="rId24"/>
    <p:sldId id="317" r:id="rId25"/>
    <p:sldId id="314" r:id="rId26"/>
    <p:sldId id="313" r:id="rId27"/>
    <p:sldId id="273" r:id="rId28"/>
    <p:sldId id="318" r:id="rId29"/>
    <p:sldId id="303" r:id="rId30"/>
    <p:sldId id="323" r:id="rId3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B99"/>
    <a:srgbClr val="006666"/>
    <a:srgbClr val="EBF0F5"/>
    <a:srgbClr val="D6DFEA"/>
    <a:srgbClr val="ABBED5"/>
    <a:srgbClr val="9DB4CF"/>
    <a:srgbClr val="9DA9CF"/>
    <a:srgbClr val="65C1FF"/>
    <a:srgbClr val="0039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8" autoAdjust="0"/>
    <p:restoredTop sz="94402" autoAdjust="0"/>
  </p:normalViewPr>
  <p:slideViewPr>
    <p:cSldViewPr>
      <p:cViewPr varScale="1">
        <p:scale>
          <a:sx n="72" d="100"/>
          <a:sy n="72" d="100"/>
        </p:scale>
        <p:origin x="158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BE417-03EF-4697-9F53-959049A083A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FEDE659-102A-4A7C-86FD-956EB086DA44}">
      <dgm:prSet phldrT="[Text]" custT="1"/>
      <dgm:spPr>
        <a:solidFill>
          <a:srgbClr val="7030A0"/>
        </a:solidFill>
      </dgm:spPr>
      <dgm:t>
        <a:bodyPr/>
        <a:lstStyle/>
        <a:p>
          <a:pPr algn="ctr"/>
          <a:r>
            <a:rPr lang="en-US" sz="3600" dirty="0">
              <a:latin typeface="Arial" panose="020B0604020202020204" pitchFamily="34" charset="0"/>
              <a:cs typeface="Arial" panose="020B0604020202020204" pitchFamily="34" charset="0"/>
            </a:rPr>
            <a:t>FAFSA on the Web (FOTW)</a:t>
          </a:r>
        </a:p>
        <a:p>
          <a:pPr algn="ctr"/>
          <a:r>
            <a:rPr lang="en-US" sz="3200" dirty="0">
              <a:latin typeface="Arial" panose="020B0604020202020204" pitchFamily="34" charset="0"/>
              <a:cs typeface="Arial" panose="020B0604020202020204" pitchFamily="34" charset="0"/>
            </a:rPr>
            <a:t>WWW.FAFSA.GOV</a:t>
          </a:r>
        </a:p>
      </dgm:t>
    </dgm:pt>
    <dgm:pt modelId="{57C99ED7-F3A6-4A4C-8908-696A30FDBC85}" type="parTrans" cxnId="{774A15A6-2132-4299-BFFA-858378114CD3}">
      <dgm:prSet/>
      <dgm:spPr/>
      <dgm:t>
        <a:bodyPr/>
        <a:lstStyle/>
        <a:p>
          <a:endParaRPr lang="en-US">
            <a:latin typeface="Arial" panose="020B0604020202020204" pitchFamily="34" charset="0"/>
            <a:cs typeface="Arial" panose="020B0604020202020204" pitchFamily="34" charset="0"/>
          </a:endParaRPr>
        </a:p>
      </dgm:t>
    </dgm:pt>
    <dgm:pt modelId="{C8D0EA10-ED53-472A-97F4-0DC7E4B1AE63}" type="sibTrans" cxnId="{774A15A6-2132-4299-BFFA-858378114CD3}">
      <dgm:prSet/>
      <dgm:spPr>
        <a:ln>
          <a:solidFill>
            <a:srgbClr val="005B99"/>
          </a:solidFill>
        </a:ln>
      </dgm:spPr>
      <dgm:t>
        <a:bodyPr/>
        <a:lstStyle/>
        <a:p>
          <a:endParaRPr lang="en-US">
            <a:latin typeface="Arial" panose="020B0604020202020204" pitchFamily="34" charset="0"/>
            <a:cs typeface="Arial" panose="020B0604020202020204" pitchFamily="34" charset="0"/>
          </a:endParaRPr>
        </a:p>
      </dgm:t>
    </dgm:pt>
    <dgm:pt modelId="{EC7C29F2-E48D-49B2-8F3C-8CF882BAAE46}" type="pres">
      <dgm:prSet presAssocID="{277BE417-03EF-4697-9F53-959049A083A9}" presName="Name0" presStyleCnt="0">
        <dgm:presLayoutVars>
          <dgm:chMax val="7"/>
          <dgm:chPref val="7"/>
          <dgm:dir/>
        </dgm:presLayoutVars>
      </dgm:prSet>
      <dgm:spPr/>
    </dgm:pt>
    <dgm:pt modelId="{4DACA730-C81C-4697-87A3-6CF51FAA60C5}" type="pres">
      <dgm:prSet presAssocID="{277BE417-03EF-4697-9F53-959049A083A9}" presName="Name1" presStyleCnt="0"/>
      <dgm:spPr/>
    </dgm:pt>
    <dgm:pt modelId="{32594E5E-6164-46EE-8D62-2057AF3D682B}" type="pres">
      <dgm:prSet presAssocID="{277BE417-03EF-4697-9F53-959049A083A9}" presName="cycle" presStyleCnt="0"/>
      <dgm:spPr/>
    </dgm:pt>
    <dgm:pt modelId="{D4E5EBB4-4443-40BC-9DD5-049D8072D240}" type="pres">
      <dgm:prSet presAssocID="{277BE417-03EF-4697-9F53-959049A083A9}" presName="srcNode" presStyleLbl="node1" presStyleIdx="0" presStyleCnt="1"/>
      <dgm:spPr/>
    </dgm:pt>
    <dgm:pt modelId="{4CCD4D92-CB6F-4FFF-924A-C5CEE4869F8D}" type="pres">
      <dgm:prSet presAssocID="{277BE417-03EF-4697-9F53-959049A083A9}" presName="conn" presStyleLbl="parChTrans1D2" presStyleIdx="0" presStyleCnt="1"/>
      <dgm:spPr/>
    </dgm:pt>
    <dgm:pt modelId="{906AA4CF-0ED2-4FF9-81BF-77B8079E4AA5}" type="pres">
      <dgm:prSet presAssocID="{277BE417-03EF-4697-9F53-959049A083A9}" presName="extraNode" presStyleLbl="node1" presStyleIdx="0" presStyleCnt="1"/>
      <dgm:spPr/>
    </dgm:pt>
    <dgm:pt modelId="{C4B01E35-4295-4EA2-9E5F-980532AB6CE5}" type="pres">
      <dgm:prSet presAssocID="{277BE417-03EF-4697-9F53-959049A083A9}" presName="dstNode" presStyleLbl="node1" presStyleIdx="0" presStyleCnt="1"/>
      <dgm:spPr/>
    </dgm:pt>
    <dgm:pt modelId="{F2738B41-2685-4679-BD58-CDECA3A82757}" type="pres">
      <dgm:prSet presAssocID="{6FEDE659-102A-4A7C-86FD-956EB086DA44}" presName="text_1" presStyleLbl="node1" presStyleIdx="0" presStyleCnt="1" custLinFactNeighborX="-184" custLinFactNeighborY="-944">
        <dgm:presLayoutVars>
          <dgm:bulletEnabled val="1"/>
        </dgm:presLayoutVars>
      </dgm:prSet>
      <dgm:spPr/>
    </dgm:pt>
    <dgm:pt modelId="{8D47F348-DFC3-43B3-86C2-7507DA9A4320}" type="pres">
      <dgm:prSet presAssocID="{6FEDE659-102A-4A7C-86FD-956EB086DA44}" presName="accent_1" presStyleCnt="0"/>
      <dgm:spPr/>
    </dgm:pt>
    <dgm:pt modelId="{85B04281-9A45-4F2A-ADFB-2AFDD8F4A1E8}" type="pres">
      <dgm:prSet presAssocID="{6FEDE659-102A-4A7C-86FD-956EB086DA44}" presName="accentRepeatNode" presStyleLbl="solidFgAcc1" presStyleIdx="0" presStyleCnt="1"/>
      <dgm:spPr/>
    </dgm:pt>
  </dgm:ptLst>
  <dgm:cxnLst>
    <dgm:cxn modelId="{02743E26-C4D1-4ACE-A1E3-C6A334BC3DA1}" type="presOf" srcId="{C8D0EA10-ED53-472A-97F4-0DC7E4B1AE63}" destId="{4CCD4D92-CB6F-4FFF-924A-C5CEE4869F8D}" srcOrd="0" destOrd="0" presId="urn:microsoft.com/office/officeart/2008/layout/VerticalCurvedList"/>
    <dgm:cxn modelId="{774A15A6-2132-4299-BFFA-858378114CD3}" srcId="{277BE417-03EF-4697-9F53-959049A083A9}" destId="{6FEDE659-102A-4A7C-86FD-956EB086DA44}" srcOrd="0" destOrd="0" parTransId="{57C99ED7-F3A6-4A4C-8908-696A30FDBC85}" sibTransId="{C8D0EA10-ED53-472A-97F4-0DC7E4B1AE63}"/>
    <dgm:cxn modelId="{313487CF-7EA7-436B-8130-E9F41A49A937}" type="presOf" srcId="{6FEDE659-102A-4A7C-86FD-956EB086DA44}" destId="{F2738B41-2685-4679-BD58-CDECA3A82757}" srcOrd="0" destOrd="0" presId="urn:microsoft.com/office/officeart/2008/layout/VerticalCurvedList"/>
    <dgm:cxn modelId="{1E3B27FD-FAAE-4BFA-AE80-6B30C976255F}" type="presOf" srcId="{277BE417-03EF-4697-9F53-959049A083A9}" destId="{EC7C29F2-E48D-49B2-8F3C-8CF882BAAE46}" srcOrd="0" destOrd="0" presId="urn:microsoft.com/office/officeart/2008/layout/VerticalCurvedList"/>
    <dgm:cxn modelId="{525EBDAA-499C-4CA7-8761-B57BA7852A66}" type="presParOf" srcId="{EC7C29F2-E48D-49B2-8F3C-8CF882BAAE46}" destId="{4DACA730-C81C-4697-87A3-6CF51FAA60C5}" srcOrd="0" destOrd="0" presId="urn:microsoft.com/office/officeart/2008/layout/VerticalCurvedList"/>
    <dgm:cxn modelId="{7F41C8F0-8DAE-4F7D-A4F4-AF14806B5624}" type="presParOf" srcId="{4DACA730-C81C-4697-87A3-6CF51FAA60C5}" destId="{32594E5E-6164-46EE-8D62-2057AF3D682B}" srcOrd="0" destOrd="0" presId="urn:microsoft.com/office/officeart/2008/layout/VerticalCurvedList"/>
    <dgm:cxn modelId="{516E67D1-FCC1-4F0F-886C-A09EE06FA203}" type="presParOf" srcId="{32594E5E-6164-46EE-8D62-2057AF3D682B}" destId="{D4E5EBB4-4443-40BC-9DD5-049D8072D240}" srcOrd="0" destOrd="0" presId="urn:microsoft.com/office/officeart/2008/layout/VerticalCurvedList"/>
    <dgm:cxn modelId="{66DB0E4F-AA6D-48BB-AB44-D85DE337A881}" type="presParOf" srcId="{32594E5E-6164-46EE-8D62-2057AF3D682B}" destId="{4CCD4D92-CB6F-4FFF-924A-C5CEE4869F8D}" srcOrd="1" destOrd="0" presId="urn:microsoft.com/office/officeart/2008/layout/VerticalCurvedList"/>
    <dgm:cxn modelId="{F50900FF-52C3-4CEF-BE77-88B2578A8F29}" type="presParOf" srcId="{32594E5E-6164-46EE-8D62-2057AF3D682B}" destId="{906AA4CF-0ED2-4FF9-81BF-77B8079E4AA5}" srcOrd="2" destOrd="0" presId="urn:microsoft.com/office/officeart/2008/layout/VerticalCurvedList"/>
    <dgm:cxn modelId="{289A9D51-CA9D-4F18-9C13-E6C6AD65AF02}" type="presParOf" srcId="{32594E5E-6164-46EE-8D62-2057AF3D682B}" destId="{C4B01E35-4295-4EA2-9E5F-980532AB6CE5}" srcOrd="3" destOrd="0" presId="urn:microsoft.com/office/officeart/2008/layout/VerticalCurvedList"/>
    <dgm:cxn modelId="{47FEB92E-919F-467E-A8DB-24729373353D}" type="presParOf" srcId="{4DACA730-C81C-4697-87A3-6CF51FAA60C5}" destId="{F2738B41-2685-4679-BD58-CDECA3A82757}" srcOrd="1" destOrd="0" presId="urn:microsoft.com/office/officeart/2008/layout/VerticalCurvedList"/>
    <dgm:cxn modelId="{B66A5D3E-8E56-435E-9C9A-04753719962D}" type="presParOf" srcId="{4DACA730-C81C-4697-87A3-6CF51FAA60C5}" destId="{8D47F348-DFC3-43B3-86C2-7507DA9A4320}" srcOrd="2" destOrd="0" presId="urn:microsoft.com/office/officeart/2008/layout/VerticalCurvedList"/>
    <dgm:cxn modelId="{CFA3414E-CB8E-454D-947B-636E7342AD88}" type="presParOf" srcId="{8D47F348-DFC3-43B3-86C2-7507DA9A4320}" destId="{85B04281-9A45-4F2A-ADFB-2AFDD8F4A1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D4D92-CB6F-4FFF-924A-C5CEE4869F8D}">
      <dsp:nvSpPr>
        <dsp:cNvPr id="0" name=""/>
        <dsp:cNvSpPr/>
      </dsp:nvSpPr>
      <dsp:spPr>
        <a:xfrm>
          <a:off x="-2844095" y="-477230"/>
          <a:ext cx="3697660" cy="3697660"/>
        </a:xfrm>
        <a:prstGeom prst="blockArc">
          <a:avLst>
            <a:gd name="adj1" fmla="val 18900000"/>
            <a:gd name="adj2" fmla="val 2700000"/>
            <a:gd name="adj3" fmla="val 584"/>
          </a:avLst>
        </a:prstGeom>
        <a:noFill/>
        <a:ln w="15875" cap="rnd" cmpd="sng" algn="ctr">
          <a:solidFill>
            <a:srgbClr val="005B99"/>
          </a:solidFill>
          <a:prstDash val="solid"/>
        </a:ln>
        <a:effectLst/>
      </dsp:spPr>
      <dsp:style>
        <a:lnRef idx="2">
          <a:scrgbClr r="0" g="0" b="0"/>
        </a:lnRef>
        <a:fillRef idx="0">
          <a:scrgbClr r="0" g="0" b="0"/>
        </a:fillRef>
        <a:effectRef idx="0">
          <a:scrgbClr r="0" g="0" b="0"/>
        </a:effectRef>
        <a:fontRef idx="minor"/>
      </dsp:style>
    </dsp:sp>
    <dsp:sp modelId="{F2738B41-2685-4679-BD58-CDECA3A82757}">
      <dsp:nvSpPr>
        <dsp:cNvPr id="0" name=""/>
        <dsp:cNvSpPr/>
      </dsp:nvSpPr>
      <dsp:spPr>
        <a:xfrm>
          <a:off x="818985" y="693518"/>
          <a:ext cx="7016704" cy="1331033"/>
        </a:xfrm>
        <a:prstGeom prst="rect">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708"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FAFSA on the Web (FOTW)</a:t>
          </a:r>
        </a:p>
        <a:p>
          <a:pPr marL="0" lvl="0" indent="0" algn="ctr" defTabSz="16002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WWW.FAFSA.GOV</a:t>
          </a:r>
        </a:p>
      </dsp:txBody>
      <dsp:txXfrm>
        <a:off x="818985" y="693518"/>
        <a:ext cx="7016704" cy="1331033"/>
      </dsp:txXfrm>
    </dsp:sp>
    <dsp:sp modelId="{85B04281-9A45-4F2A-ADFB-2AFDD8F4A1E8}">
      <dsp:nvSpPr>
        <dsp:cNvPr id="0" name=""/>
        <dsp:cNvSpPr/>
      </dsp:nvSpPr>
      <dsp:spPr>
        <a:xfrm>
          <a:off x="0" y="539704"/>
          <a:ext cx="1663791" cy="166379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5F8734-B7A5-4271-9DC8-AD6D766FF204}" type="datetimeFigureOut">
              <a:rPr lang="en-US" smtClean="0"/>
              <a:t>1/24/2024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1A34D0A-FA05-4F06-9289-97DB30C61CE3}" type="slidenum">
              <a:rPr lang="en-US" smtClean="0"/>
              <a:t>‹#›</a:t>
            </a:fld>
            <a:endParaRPr lang="en-US"/>
          </a:p>
        </p:txBody>
      </p:sp>
    </p:spTree>
    <p:extLst>
      <p:ext uri="{BB962C8B-B14F-4D97-AF65-F5344CB8AC3E}">
        <p14:creationId xmlns:p14="http://schemas.microsoft.com/office/powerpoint/2010/main" val="3161658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758FCF8-9D12-47EC-9F4F-7ABE25FE7CBD}" type="datetimeFigureOut">
              <a:rPr lang="en-US" smtClean="0"/>
              <a:t>1/24/2024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F52D59D-B12A-4C20-B4A9-CA959A2D9BB8}" type="slidenum">
              <a:rPr lang="en-US" smtClean="0"/>
              <a:t>‹#›</a:t>
            </a:fld>
            <a:endParaRPr lang="en-US"/>
          </a:p>
        </p:txBody>
      </p:sp>
    </p:spTree>
    <p:extLst>
      <p:ext uri="{BB962C8B-B14F-4D97-AF65-F5344CB8AC3E}">
        <p14:creationId xmlns:p14="http://schemas.microsoft.com/office/powerpoint/2010/main" val="199682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1</a:t>
            </a:fld>
            <a:endParaRPr lang="en-US"/>
          </a:p>
        </p:txBody>
      </p:sp>
    </p:spTree>
    <p:extLst>
      <p:ext uri="{BB962C8B-B14F-4D97-AF65-F5344CB8AC3E}">
        <p14:creationId xmlns:p14="http://schemas.microsoft.com/office/powerpoint/2010/main" val="399568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2D59D-B12A-4C20-B4A9-CA959A2D9BB8}" type="slidenum">
              <a:rPr lang="en-US" smtClean="0"/>
              <a:t>17</a:t>
            </a:fld>
            <a:endParaRPr lang="en-US"/>
          </a:p>
        </p:txBody>
      </p:sp>
    </p:spTree>
    <p:extLst>
      <p:ext uri="{BB962C8B-B14F-4D97-AF65-F5344CB8AC3E}">
        <p14:creationId xmlns:p14="http://schemas.microsoft.com/office/powerpoint/2010/main" val="13751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2D59D-B12A-4C20-B4A9-CA959A2D9BB8}" type="slidenum">
              <a:rPr lang="en-US" smtClean="0"/>
              <a:t>19</a:t>
            </a:fld>
            <a:endParaRPr lang="en-US"/>
          </a:p>
        </p:txBody>
      </p:sp>
    </p:spTree>
    <p:extLst>
      <p:ext uri="{BB962C8B-B14F-4D97-AF65-F5344CB8AC3E}">
        <p14:creationId xmlns:p14="http://schemas.microsoft.com/office/powerpoint/2010/main" val="339184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20</a:t>
            </a:fld>
            <a:endParaRPr lang="en-US"/>
          </a:p>
        </p:txBody>
      </p:sp>
    </p:spTree>
    <p:extLst>
      <p:ext uri="{BB962C8B-B14F-4D97-AF65-F5344CB8AC3E}">
        <p14:creationId xmlns:p14="http://schemas.microsoft.com/office/powerpoint/2010/main" val="360175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21</a:t>
            </a:fld>
            <a:endParaRPr lang="en-US"/>
          </a:p>
        </p:txBody>
      </p:sp>
    </p:spTree>
    <p:extLst>
      <p:ext uri="{BB962C8B-B14F-4D97-AF65-F5344CB8AC3E}">
        <p14:creationId xmlns:p14="http://schemas.microsoft.com/office/powerpoint/2010/main" val="1533203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22</a:t>
            </a:fld>
            <a:endParaRPr lang="en-US"/>
          </a:p>
        </p:txBody>
      </p:sp>
    </p:spTree>
    <p:extLst>
      <p:ext uri="{BB962C8B-B14F-4D97-AF65-F5344CB8AC3E}">
        <p14:creationId xmlns:p14="http://schemas.microsoft.com/office/powerpoint/2010/main" val="292850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23</a:t>
            </a:fld>
            <a:endParaRPr lang="en-US"/>
          </a:p>
        </p:txBody>
      </p:sp>
    </p:spTree>
    <p:extLst>
      <p:ext uri="{BB962C8B-B14F-4D97-AF65-F5344CB8AC3E}">
        <p14:creationId xmlns:p14="http://schemas.microsoft.com/office/powerpoint/2010/main" val="383663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C720F445-5B2E-4378-AF13-3E5AD03D9C9D}" type="slidenum">
              <a:rPr lang="en-US" smtClean="0"/>
              <a:pPr>
                <a:defRPr/>
              </a:pPr>
              <a:t>‹#›</a:t>
            </a:fld>
            <a:endParaRPr lang="en-US"/>
          </a:p>
        </p:txBody>
      </p:sp>
    </p:spTree>
    <p:extLst>
      <p:ext uri="{BB962C8B-B14F-4D97-AF65-F5344CB8AC3E}">
        <p14:creationId xmlns:p14="http://schemas.microsoft.com/office/powerpoint/2010/main" val="431942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7EA5A214-2663-4304-8F87-E411418E54AC}" type="slidenum">
              <a:rPr lang="en-US" smtClean="0"/>
              <a:pPr>
                <a:defRPr/>
              </a:pPr>
              <a:t>‹#›</a:t>
            </a:fld>
            <a:endParaRPr lang="en-US"/>
          </a:p>
        </p:txBody>
      </p:sp>
    </p:spTree>
    <p:extLst>
      <p:ext uri="{BB962C8B-B14F-4D97-AF65-F5344CB8AC3E}">
        <p14:creationId xmlns:p14="http://schemas.microsoft.com/office/powerpoint/2010/main" val="189981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7EA5A214-2663-4304-8F87-E411418E54AC}" type="slidenum">
              <a:rPr lang="en-US" smtClean="0"/>
              <a:pPr>
                <a:defRPr/>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8770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7EA5A214-2663-4304-8F87-E411418E54AC}" type="slidenum">
              <a:rPr lang="en-US" smtClean="0"/>
              <a:pPr>
                <a:defRPr/>
              </a:pPr>
              <a:t>‹#›</a:t>
            </a:fld>
            <a:endParaRPr lang="en-US"/>
          </a:p>
        </p:txBody>
      </p:sp>
    </p:spTree>
    <p:extLst>
      <p:ext uri="{BB962C8B-B14F-4D97-AF65-F5344CB8AC3E}">
        <p14:creationId xmlns:p14="http://schemas.microsoft.com/office/powerpoint/2010/main" val="210021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7EA5A214-2663-4304-8F87-E411418E54AC}" type="slidenum">
              <a:rPr lang="en-US" smtClean="0"/>
              <a:pPr>
                <a:defRPr/>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796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7EA5A214-2663-4304-8F87-E411418E54AC}" type="slidenum">
              <a:rPr lang="en-US" smtClean="0"/>
              <a:pPr>
                <a:defRPr/>
              </a:pPr>
              <a:t>‹#›</a:t>
            </a:fld>
            <a:endParaRPr lang="en-US"/>
          </a:p>
        </p:txBody>
      </p:sp>
    </p:spTree>
    <p:extLst>
      <p:ext uri="{BB962C8B-B14F-4D97-AF65-F5344CB8AC3E}">
        <p14:creationId xmlns:p14="http://schemas.microsoft.com/office/powerpoint/2010/main" val="341597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689A24D-3AC0-4408-888F-825A2A713421}" type="slidenum">
              <a:rPr lang="en-US" smtClean="0"/>
              <a:pPr>
                <a:defRPr/>
              </a:pPr>
              <a:t>‹#›</a:t>
            </a:fld>
            <a:endParaRPr lang="en-US"/>
          </a:p>
        </p:txBody>
      </p:sp>
    </p:spTree>
    <p:extLst>
      <p:ext uri="{BB962C8B-B14F-4D97-AF65-F5344CB8AC3E}">
        <p14:creationId xmlns:p14="http://schemas.microsoft.com/office/powerpoint/2010/main" val="351399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D97E83C0-EFC1-4D37-A36B-2E3A15E871FB}" type="slidenum">
              <a:rPr lang="en-US" smtClean="0"/>
              <a:pPr>
                <a:defRPr/>
              </a:pPr>
              <a:t>‹#›</a:t>
            </a:fld>
            <a:endParaRPr lang="en-US"/>
          </a:p>
        </p:txBody>
      </p:sp>
    </p:spTree>
    <p:extLst>
      <p:ext uri="{BB962C8B-B14F-4D97-AF65-F5344CB8AC3E}">
        <p14:creationId xmlns:p14="http://schemas.microsoft.com/office/powerpoint/2010/main" val="212747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70AC0B44-4ED7-44CB-9589-97E1AA77B6E8}" type="slidenum">
              <a:rPr lang="en-US" smtClean="0"/>
              <a:pPr>
                <a:defRPr/>
              </a:pPr>
              <a:t>‹#›</a:t>
            </a:fld>
            <a:endParaRPr lang="en-US"/>
          </a:p>
        </p:txBody>
      </p:sp>
    </p:spTree>
    <p:extLst>
      <p:ext uri="{BB962C8B-B14F-4D97-AF65-F5344CB8AC3E}">
        <p14:creationId xmlns:p14="http://schemas.microsoft.com/office/powerpoint/2010/main" val="120918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63EDDA0A-BB63-4707-99BB-1CC5E1729C36}" type="slidenum">
              <a:rPr lang="en-US" smtClean="0"/>
              <a:pPr>
                <a:defRPr/>
              </a:pPr>
              <a:t>‹#›</a:t>
            </a:fld>
            <a:endParaRPr lang="en-US"/>
          </a:p>
        </p:txBody>
      </p:sp>
    </p:spTree>
    <p:extLst>
      <p:ext uri="{BB962C8B-B14F-4D97-AF65-F5344CB8AC3E}">
        <p14:creationId xmlns:p14="http://schemas.microsoft.com/office/powerpoint/2010/main" val="3212544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5B02D950-4974-4A63-B18E-79117508F8E0}" type="slidenum">
              <a:rPr lang="en-US" smtClean="0"/>
              <a:pPr>
                <a:defRPr/>
              </a:pPr>
              <a:t>‹#›</a:t>
            </a:fld>
            <a:endParaRPr lang="en-US"/>
          </a:p>
        </p:txBody>
      </p:sp>
    </p:spTree>
    <p:extLst>
      <p:ext uri="{BB962C8B-B14F-4D97-AF65-F5344CB8AC3E}">
        <p14:creationId xmlns:p14="http://schemas.microsoft.com/office/powerpoint/2010/main" val="392173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3802BD2D-E71C-4394-9E5C-579B356BA0D6}" type="slidenum">
              <a:rPr lang="en-US" smtClean="0"/>
              <a:pPr>
                <a:defRPr/>
              </a:pPr>
              <a:t>‹#›</a:t>
            </a:fld>
            <a:endParaRPr lang="en-US"/>
          </a:p>
        </p:txBody>
      </p:sp>
    </p:spTree>
    <p:extLst>
      <p:ext uri="{BB962C8B-B14F-4D97-AF65-F5344CB8AC3E}">
        <p14:creationId xmlns:p14="http://schemas.microsoft.com/office/powerpoint/2010/main" val="269123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7952A14E-4410-4C14-AE55-523A4F2AE0C4}" type="slidenum">
              <a:rPr lang="en-US" smtClean="0"/>
              <a:pPr>
                <a:defRPr/>
              </a:pPr>
              <a:t>‹#›</a:t>
            </a:fld>
            <a:endParaRPr lang="en-US"/>
          </a:p>
        </p:txBody>
      </p:sp>
    </p:spTree>
    <p:extLst>
      <p:ext uri="{BB962C8B-B14F-4D97-AF65-F5344CB8AC3E}">
        <p14:creationId xmlns:p14="http://schemas.microsoft.com/office/powerpoint/2010/main" val="43027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EB946317-90A2-4EBD-88A2-1B10BFDD3550}" type="slidenum">
              <a:rPr lang="en-US" smtClean="0"/>
              <a:pPr>
                <a:defRPr/>
              </a:pPr>
              <a:t>‹#›</a:t>
            </a:fld>
            <a:endParaRPr lang="en-US"/>
          </a:p>
        </p:txBody>
      </p:sp>
    </p:spTree>
    <p:extLst>
      <p:ext uri="{BB962C8B-B14F-4D97-AF65-F5344CB8AC3E}">
        <p14:creationId xmlns:p14="http://schemas.microsoft.com/office/powerpoint/2010/main" val="122708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1AD2E451-F36A-45B5-9F74-0BE6927EBA8A}" type="slidenum">
              <a:rPr lang="en-US" smtClean="0"/>
              <a:pPr>
                <a:defRPr/>
              </a:pPr>
              <a:t>‹#›</a:t>
            </a:fld>
            <a:endParaRPr lang="en-US"/>
          </a:p>
        </p:txBody>
      </p:sp>
    </p:spTree>
    <p:extLst>
      <p:ext uri="{BB962C8B-B14F-4D97-AF65-F5344CB8AC3E}">
        <p14:creationId xmlns:p14="http://schemas.microsoft.com/office/powerpoint/2010/main" val="107220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C548B0F8-997F-4B90-AF46-1EC11930D47A}" type="slidenum">
              <a:rPr lang="en-US" smtClean="0"/>
              <a:pPr>
                <a:defRPr/>
              </a:pPr>
              <a:t>‹#›</a:t>
            </a:fld>
            <a:endParaRPr lang="en-US"/>
          </a:p>
        </p:txBody>
      </p:sp>
    </p:spTree>
    <p:extLst>
      <p:ext uri="{BB962C8B-B14F-4D97-AF65-F5344CB8AC3E}">
        <p14:creationId xmlns:p14="http://schemas.microsoft.com/office/powerpoint/2010/main" val="283017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7EA5A214-2663-4304-8F87-E411418E54AC}" type="slidenum">
              <a:rPr lang="en-US" smtClean="0"/>
              <a:pPr>
                <a:defRPr/>
              </a:pPr>
              <a:t>‹#›</a:t>
            </a:fld>
            <a:endParaRPr lang="en-US"/>
          </a:p>
        </p:txBody>
      </p:sp>
      <p:pic>
        <p:nvPicPr>
          <p:cNvPr id="34" name="Picture 7" descr="413Tier 08ACD Bblank"/>
          <p:cNvPicPr>
            <a:picLocks noChangeAspect="1" noChangeArrowheads="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27548121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i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s://pixabay.com/en/work-place-pc-screen-computer-305110/" TargetMode="Externa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2.xml"/><Relationship Id="rId4" Type="http://schemas.openxmlformats.org/officeDocument/2006/relationships/hyperlink" Target="http://pixabay.com/fr/documents-dossier-bureau-texte-15846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tif"/><Relationship Id="rId1" Type="http://schemas.openxmlformats.org/officeDocument/2006/relationships/slideLayout" Target="../slideLayouts/slideLayout2.xml"/><Relationship Id="rId4" Type="http://schemas.openxmlformats.org/officeDocument/2006/relationships/hyperlink" Target="https://www.publicdomainpictures.net/en/view-image.php?image=240720&amp;picture=erro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ww.collegeforalltexans.com/index.cfm?objectid=A3119543-CBF8-C202-F1B0EEFD5F4B980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FinancialAid@collin.edu" TargetMode="External"/><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collin.edu/financialaid/index.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tif"/><Relationship Id="rId1" Type="http://schemas.openxmlformats.org/officeDocument/2006/relationships/slideLayout" Target="../slideLayouts/slideLayout2.xml"/><Relationship Id="rId4" Type="http://schemas.openxmlformats.org/officeDocument/2006/relationships/hyperlink" Target="https://www.pexels.com/photo/accomplishment-ceremony-education-graduation-26788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44000" cy="6858000"/>
          </a:xfrm>
          <a:prstGeom prst="rect">
            <a:avLst/>
          </a:prstGeom>
        </p:spPr>
      </p:pic>
      <p:sp>
        <p:nvSpPr>
          <p:cNvPr id="2051" name="Rectangle 2"/>
          <p:cNvSpPr>
            <a:spLocks noGrp="1" noChangeArrowheads="1"/>
          </p:cNvSpPr>
          <p:nvPr>
            <p:ph type="ctrTitle"/>
          </p:nvPr>
        </p:nvSpPr>
        <p:spPr>
          <a:xfrm>
            <a:off x="457200" y="3429000"/>
            <a:ext cx="3886200" cy="2084986"/>
          </a:xfrm>
          <a:noFill/>
          <a:effectLst>
            <a:glow rad="228600">
              <a:schemeClr val="accent2">
                <a:satMod val="175000"/>
                <a:alpha val="40000"/>
              </a:schemeClr>
            </a:glow>
          </a:effectLst>
        </p:spPr>
        <p:txBody>
          <a:bodyPr>
            <a:normAutofit/>
          </a:bodyPr>
          <a:lstStyle/>
          <a:p>
            <a:pPr lvl="1" algn="l" defTabSz="457200" rtl="0">
              <a:spcBef>
                <a:spcPct val="0"/>
              </a:spcBef>
            </a:pPr>
            <a:r>
              <a:rPr lang="en-US" sz="2900" b="1" dirty="0">
                <a:solidFill>
                  <a:srgbClr val="083344"/>
                </a:solidFill>
                <a:effectLst/>
              </a:rPr>
              <a:t>The Financial Aid Office Presents…</a:t>
            </a:r>
            <a:br>
              <a:rPr lang="en-US" sz="2900" b="1" dirty="0">
                <a:solidFill>
                  <a:srgbClr val="083344"/>
                </a:solidFill>
                <a:effectLst/>
              </a:rPr>
            </a:br>
            <a:br>
              <a:rPr lang="en-US" sz="2900" b="1" dirty="0">
                <a:solidFill>
                  <a:srgbClr val="083344"/>
                </a:solidFill>
                <a:effectLst/>
              </a:rPr>
            </a:br>
            <a:r>
              <a:rPr lang="en-US" sz="2900" b="1" dirty="0">
                <a:solidFill>
                  <a:srgbClr val="083344"/>
                </a:solidFill>
              </a:rPr>
              <a:t>Financial Aid</a:t>
            </a:r>
            <a:endParaRPr lang="en-US" sz="3600" b="1" dirty="0">
              <a:solidFill>
                <a:srgbClr val="083344"/>
              </a:solidFill>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914400"/>
            <a:ext cx="2418012" cy="18839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Title 1"/>
          <p:cNvSpPr>
            <a:spLocks noGrp="1"/>
          </p:cNvSpPr>
          <p:nvPr>
            <p:ph type="title"/>
          </p:nvPr>
        </p:nvSpPr>
        <p:spPr>
          <a:xfrm>
            <a:off x="647701" y="426355"/>
            <a:ext cx="8001000" cy="1280890"/>
          </a:xfrm>
        </p:spPr>
        <p:txBody>
          <a:bodyPr/>
          <a:lstStyle/>
          <a:p>
            <a:pPr algn="ctr" eaLnBrk="1" hangingPunct="1"/>
            <a:r>
              <a:rPr lang="en-US" b="1" dirty="0">
                <a:solidFill>
                  <a:schemeClr val="accent3">
                    <a:lumMod val="50000"/>
                  </a:schemeClr>
                </a:solidFill>
              </a:rPr>
              <a:t>Free Application for federal</a:t>
            </a:r>
            <a:br>
              <a:rPr lang="en-US" b="1" dirty="0">
                <a:solidFill>
                  <a:schemeClr val="accent3">
                    <a:lumMod val="50000"/>
                  </a:schemeClr>
                </a:solidFill>
              </a:rPr>
            </a:br>
            <a:r>
              <a:rPr lang="en-US" b="1" dirty="0">
                <a:solidFill>
                  <a:schemeClr val="accent3">
                    <a:lumMod val="50000"/>
                  </a:schemeClr>
                </a:solidFill>
              </a:rPr>
              <a:t>Student Aid (FAFSA</a:t>
            </a:r>
            <a:r>
              <a:rPr lang="en-US" b="1" baseline="24000" dirty="0">
                <a:solidFill>
                  <a:schemeClr val="accent3">
                    <a:lumMod val="50000"/>
                  </a:schemeClr>
                </a:solidFill>
              </a:rPr>
              <a:t>®</a:t>
            </a:r>
            <a:r>
              <a:rPr lang="en-US" b="1" dirty="0">
                <a:solidFill>
                  <a:schemeClr val="accent3">
                    <a:lumMod val="50000"/>
                  </a:schemeClr>
                </a:solidFill>
              </a:rPr>
              <a:t>)</a:t>
            </a:r>
          </a:p>
        </p:txBody>
      </p:sp>
      <p:sp>
        <p:nvSpPr>
          <p:cNvPr id="2" name="TextBox 1">
            <a:extLst>
              <a:ext uri="{FF2B5EF4-FFF2-40B4-BE49-F238E27FC236}">
                <a16:creationId xmlns:a16="http://schemas.microsoft.com/office/drawing/2014/main" id="{461C0BE0-2632-4203-91E1-5B1B0C54CF8C}"/>
              </a:ext>
            </a:extLst>
          </p:cNvPr>
          <p:cNvSpPr txBox="1"/>
          <p:nvPr/>
        </p:nvSpPr>
        <p:spPr>
          <a:xfrm>
            <a:off x="1143000" y="3352800"/>
            <a:ext cx="7429501" cy="3323987"/>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accent3">
                    <a:lumMod val="50000"/>
                  </a:schemeClr>
                </a:solidFill>
              </a:rPr>
              <a:t>For the 2024-25 academic year, the FAFSA may be filed beginning December 31, 2023*</a:t>
            </a:r>
          </a:p>
          <a:p>
            <a:endParaRPr lang="en-US" sz="1000" dirty="0">
              <a:solidFill>
                <a:schemeClr val="accent3">
                  <a:lumMod val="50000"/>
                </a:schemeClr>
              </a:solidFill>
            </a:endParaRPr>
          </a:p>
          <a:p>
            <a:pPr marL="285750" indent="-285750">
              <a:buFont typeface="Arial" panose="020B0604020202020204" pitchFamily="34" charset="0"/>
              <a:buChar char="•"/>
            </a:pPr>
            <a:r>
              <a:rPr lang="en-US" sz="2200" dirty="0">
                <a:solidFill>
                  <a:schemeClr val="accent3">
                    <a:lumMod val="50000"/>
                  </a:schemeClr>
                </a:solidFill>
              </a:rPr>
              <a:t>Uses tax/income information from 2 years prior</a:t>
            </a:r>
          </a:p>
          <a:p>
            <a:endParaRPr lang="en-US" sz="1000" dirty="0">
              <a:solidFill>
                <a:schemeClr val="accent3">
                  <a:lumMod val="50000"/>
                </a:schemeClr>
              </a:solidFill>
            </a:endParaRPr>
          </a:p>
          <a:p>
            <a:pPr marL="285750" indent="-285750">
              <a:buFont typeface="Arial" panose="020B0604020202020204" pitchFamily="34" charset="0"/>
              <a:buChar char="•"/>
            </a:pPr>
            <a:r>
              <a:rPr lang="en-US" sz="2200" dirty="0">
                <a:solidFill>
                  <a:schemeClr val="accent3">
                    <a:lumMod val="50000"/>
                  </a:schemeClr>
                </a:solidFill>
              </a:rPr>
              <a:t>FSA ID Required– one for the student and one for 1 parent**</a:t>
            </a:r>
          </a:p>
          <a:p>
            <a:endParaRPr lang="en-US" dirty="0">
              <a:solidFill>
                <a:schemeClr val="accent3">
                  <a:lumMod val="50000"/>
                </a:schemeClr>
              </a:solidFill>
            </a:endParaRPr>
          </a:p>
          <a:p>
            <a:r>
              <a:rPr lang="en-US" sz="1600" dirty="0">
                <a:solidFill>
                  <a:schemeClr val="accent3">
                    <a:lumMod val="50000"/>
                  </a:schemeClr>
                </a:solidFill>
              </a:rPr>
              <a:t>    </a:t>
            </a:r>
            <a:r>
              <a:rPr lang="en-US" dirty="0">
                <a:solidFill>
                  <a:schemeClr val="accent3">
                    <a:lumMod val="50000"/>
                  </a:schemeClr>
                </a:solidFill>
              </a:rPr>
              <a:t>*  Typically opens October 1 each year.</a:t>
            </a:r>
          </a:p>
          <a:p>
            <a:endParaRPr lang="en-US" sz="800" dirty="0">
              <a:solidFill>
                <a:schemeClr val="accent3">
                  <a:lumMod val="50000"/>
                </a:schemeClr>
              </a:solidFill>
            </a:endParaRPr>
          </a:p>
          <a:p>
            <a:r>
              <a:rPr lang="en-US" dirty="0">
                <a:solidFill>
                  <a:schemeClr val="accent3">
                    <a:lumMod val="50000"/>
                  </a:schemeClr>
                </a:solidFill>
              </a:rPr>
              <a:t>    **In most cases. Would need both parents to obtain an FSA ID if</a:t>
            </a:r>
            <a:br>
              <a:rPr lang="en-US" dirty="0">
                <a:solidFill>
                  <a:schemeClr val="accent3">
                    <a:lumMod val="50000"/>
                  </a:schemeClr>
                </a:solidFill>
              </a:rPr>
            </a:br>
            <a:r>
              <a:rPr lang="en-US" dirty="0">
                <a:solidFill>
                  <a:schemeClr val="accent3">
                    <a:lumMod val="50000"/>
                  </a:schemeClr>
                </a:solidFill>
              </a:rPr>
              <a:t>       parents filed taxes as “Married Filing Separately.”</a:t>
            </a:r>
          </a:p>
        </p:txBody>
      </p:sp>
      <p:grpSp>
        <p:nvGrpSpPr>
          <p:cNvPr id="11" name="Group 10">
            <a:extLst>
              <a:ext uri="{FF2B5EF4-FFF2-40B4-BE49-F238E27FC236}">
                <a16:creationId xmlns:a16="http://schemas.microsoft.com/office/drawing/2014/main" id="{768101BB-7B69-41FB-AFF7-B14F4E1F4108}"/>
              </a:ext>
            </a:extLst>
          </p:cNvPr>
          <p:cNvGrpSpPr/>
          <p:nvPr/>
        </p:nvGrpSpPr>
        <p:grpSpPr>
          <a:xfrm>
            <a:off x="647699" y="1066800"/>
            <a:ext cx="7848600" cy="2743200"/>
            <a:chOff x="699089" y="1707245"/>
            <a:chExt cx="7848600" cy="2743200"/>
          </a:xfrm>
        </p:grpSpPr>
        <p:grpSp>
          <p:nvGrpSpPr>
            <p:cNvPr id="3" name="Group 2"/>
            <p:cNvGrpSpPr/>
            <p:nvPr/>
          </p:nvGrpSpPr>
          <p:grpSpPr>
            <a:xfrm>
              <a:off x="699089" y="1707245"/>
              <a:ext cx="7848600" cy="2743200"/>
              <a:chOff x="971550" y="1828800"/>
              <a:chExt cx="7200900" cy="3962400"/>
            </a:xfrm>
          </p:grpSpPr>
          <p:graphicFrame>
            <p:nvGraphicFramePr>
              <p:cNvPr id="6" name="Diagram 5"/>
              <p:cNvGraphicFramePr>
                <a:graphicFrameLocks noChangeAspect="1"/>
              </p:cNvGraphicFramePr>
              <p:nvPr>
                <p:extLst>
                  <p:ext uri="{D42A27DB-BD31-4B8C-83A1-F6EECF244321}">
                    <p14:modId xmlns:p14="http://schemas.microsoft.com/office/powerpoint/2010/main" val="3831666234"/>
                  </p:ext>
                </p:extLst>
              </p:nvPr>
            </p:nvGraphicFramePr>
            <p:xfrm>
              <a:off x="971550" y="1828800"/>
              <a:ext cx="72009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preferRelativeResize="0">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210594" y="3158574"/>
                <a:ext cx="1007174" cy="1266541"/>
              </a:xfrm>
              <a:prstGeom prst="rect">
                <a:avLst/>
              </a:prstGeom>
              <a:solidFill>
                <a:schemeClr val="bg1"/>
              </a:solidFill>
              <a:ln>
                <a:noFill/>
              </a:ln>
            </p:spPr>
          </p:pic>
        </p:grpSp>
        <p:pic>
          <p:nvPicPr>
            <p:cNvPr id="9" name="Picture 8">
              <a:extLst>
                <a:ext uri="{FF2B5EF4-FFF2-40B4-BE49-F238E27FC236}">
                  <a16:creationId xmlns:a16="http://schemas.microsoft.com/office/drawing/2014/main" id="{D1A98B16-8CFB-4B57-88FC-1F73AB4476DE}"/>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51317" y="2743200"/>
              <a:ext cx="914400" cy="68580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Title 1"/>
          <p:cNvSpPr>
            <a:spLocks noGrp="1"/>
          </p:cNvSpPr>
          <p:nvPr>
            <p:ph type="title"/>
          </p:nvPr>
        </p:nvSpPr>
        <p:spPr>
          <a:xfrm>
            <a:off x="647701" y="426355"/>
            <a:ext cx="8001000" cy="716645"/>
          </a:xfrm>
        </p:spPr>
        <p:txBody>
          <a:bodyPr/>
          <a:lstStyle/>
          <a:p>
            <a:pPr algn="ctr" eaLnBrk="1" hangingPunct="1"/>
            <a:r>
              <a:rPr lang="en-US" b="1" dirty="0">
                <a:solidFill>
                  <a:schemeClr val="accent3">
                    <a:lumMod val="50000"/>
                  </a:schemeClr>
                </a:solidFill>
              </a:rPr>
              <a:t>Who Is the Parent of Record?</a:t>
            </a:r>
          </a:p>
        </p:txBody>
      </p:sp>
      <p:sp>
        <p:nvSpPr>
          <p:cNvPr id="2" name="TextBox 1">
            <a:extLst>
              <a:ext uri="{FF2B5EF4-FFF2-40B4-BE49-F238E27FC236}">
                <a16:creationId xmlns:a16="http://schemas.microsoft.com/office/drawing/2014/main" id="{461C0BE0-2632-4203-91E1-5B1B0C54CF8C}"/>
              </a:ext>
            </a:extLst>
          </p:cNvPr>
          <p:cNvSpPr txBox="1"/>
          <p:nvPr/>
        </p:nvSpPr>
        <p:spPr>
          <a:xfrm>
            <a:off x="914400" y="1295400"/>
            <a:ext cx="7391400" cy="517064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accent3">
                    <a:lumMod val="50000"/>
                  </a:schemeClr>
                </a:solidFill>
              </a:rPr>
              <a:t>If the student’s biological parents are married, student uses information for both parents</a:t>
            </a:r>
          </a:p>
          <a:p>
            <a:endParaRPr lang="en-US" sz="2200" dirty="0">
              <a:solidFill>
                <a:schemeClr val="accent3">
                  <a:lumMod val="50000"/>
                </a:schemeClr>
              </a:solidFill>
            </a:endParaRPr>
          </a:p>
          <a:p>
            <a:pPr marL="285750" indent="-285750">
              <a:buFont typeface="Arial" panose="020B0604020202020204" pitchFamily="34" charset="0"/>
              <a:buChar char="•"/>
            </a:pPr>
            <a:r>
              <a:rPr lang="en-US" sz="2200" dirty="0">
                <a:solidFill>
                  <a:schemeClr val="accent3">
                    <a:lumMod val="50000"/>
                  </a:schemeClr>
                </a:solidFill>
              </a:rPr>
              <a:t>If parents are separated or divorced, student uses the parent who </a:t>
            </a:r>
            <a:r>
              <a:rPr lang="en-US" sz="2200" u="sng" dirty="0">
                <a:solidFill>
                  <a:schemeClr val="accent3">
                    <a:lumMod val="50000"/>
                  </a:schemeClr>
                </a:solidFill>
              </a:rPr>
              <a:t>contributed the most financial support for the 12 months immediately preceding the filing of the FAFSA </a:t>
            </a:r>
            <a:r>
              <a:rPr lang="en-US" sz="2200" dirty="0">
                <a:solidFill>
                  <a:schemeClr val="accent3">
                    <a:lumMod val="50000"/>
                  </a:schemeClr>
                </a:solidFill>
              </a:rPr>
              <a:t>(regardless of who they live(d) with.</a:t>
            </a:r>
          </a:p>
          <a:p>
            <a:endParaRPr lang="en-US" sz="2200" dirty="0">
              <a:solidFill>
                <a:schemeClr val="accent3">
                  <a:lumMod val="50000"/>
                </a:schemeClr>
              </a:solidFill>
            </a:endParaRPr>
          </a:p>
          <a:p>
            <a:pPr marL="800100" lvl="1" indent="-342900">
              <a:buFont typeface="Wingdings" panose="05000000000000000000" pitchFamily="2" charset="2"/>
              <a:buChar char="Ø"/>
            </a:pPr>
            <a:r>
              <a:rPr lang="en-US" sz="2200" dirty="0">
                <a:solidFill>
                  <a:schemeClr val="accent3">
                    <a:lumMod val="50000"/>
                  </a:schemeClr>
                </a:solidFill>
              </a:rPr>
              <a:t>If the parent above has remarried, the student will use the information for that parent and the parent’s spouse/partner</a:t>
            </a:r>
          </a:p>
          <a:p>
            <a:pPr marL="800100" lvl="1" indent="-342900">
              <a:buFont typeface="Wingdings" panose="05000000000000000000" pitchFamily="2" charset="2"/>
              <a:buChar char="Ø"/>
            </a:pPr>
            <a:endParaRPr lang="en-US" sz="2200" dirty="0">
              <a:solidFill>
                <a:schemeClr val="accent3">
                  <a:lumMod val="50000"/>
                </a:schemeClr>
              </a:solidFill>
            </a:endParaRPr>
          </a:p>
          <a:p>
            <a:pPr marL="285750" indent="-285750">
              <a:buFont typeface="Arial" panose="020B0604020202020204" pitchFamily="34" charset="0"/>
              <a:buChar char="•"/>
            </a:pPr>
            <a:r>
              <a:rPr lang="en-US" sz="2200" dirty="0">
                <a:solidFill>
                  <a:schemeClr val="accent3">
                    <a:lumMod val="50000"/>
                  </a:schemeClr>
                </a:solidFill>
              </a:rPr>
              <a:t>If parents state that both contributed equally, student uses the information for the parent with the greater amount of income and assets</a:t>
            </a:r>
            <a:endParaRPr lang="en-US" sz="2400" dirty="0">
              <a:solidFill>
                <a:schemeClr val="accent3">
                  <a:lumMod val="50000"/>
                </a:schemeClr>
              </a:solidFill>
            </a:endParaRPr>
          </a:p>
        </p:txBody>
      </p:sp>
    </p:spTree>
    <p:extLst>
      <p:ext uri="{BB962C8B-B14F-4D97-AF65-F5344CB8AC3E}">
        <p14:creationId xmlns:p14="http://schemas.microsoft.com/office/powerpoint/2010/main" val="2560057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Title 1"/>
          <p:cNvSpPr>
            <a:spLocks noGrp="1"/>
          </p:cNvSpPr>
          <p:nvPr>
            <p:ph type="title"/>
          </p:nvPr>
        </p:nvSpPr>
        <p:spPr>
          <a:xfrm>
            <a:off x="647701" y="426355"/>
            <a:ext cx="8001000" cy="716645"/>
          </a:xfrm>
        </p:spPr>
        <p:txBody>
          <a:bodyPr/>
          <a:lstStyle/>
          <a:p>
            <a:pPr algn="ctr" eaLnBrk="1" hangingPunct="1"/>
            <a:r>
              <a:rPr lang="en-US" b="1" dirty="0">
                <a:solidFill>
                  <a:schemeClr val="accent3">
                    <a:lumMod val="50000"/>
                  </a:schemeClr>
                </a:solidFill>
              </a:rPr>
              <a:t>Filling Out the Sections</a:t>
            </a:r>
          </a:p>
        </p:txBody>
      </p:sp>
      <p:sp>
        <p:nvSpPr>
          <p:cNvPr id="2" name="TextBox 1">
            <a:extLst>
              <a:ext uri="{FF2B5EF4-FFF2-40B4-BE49-F238E27FC236}">
                <a16:creationId xmlns:a16="http://schemas.microsoft.com/office/drawing/2014/main" id="{461C0BE0-2632-4203-91E1-5B1B0C54CF8C}"/>
              </a:ext>
            </a:extLst>
          </p:cNvPr>
          <p:cNvSpPr txBox="1"/>
          <p:nvPr/>
        </p:nvSpPr>
        <p:spPr>
          <a:xfrm>
            <a:off x="914400" y="1295400"/>
            <a:ext cx="7391400"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accent3">
                    <a:lumMod val="50000"/>
                  </a:schemeClr>
                </a:solidFill>
              </a:rPr>
              <a:t>New with the 2024-25 FAFSA, a dependent student will fill out their section of the FAFSA, then </a:t>
            </a:r>
            <a:r>
              <a:rPr lang="en-US" sz="2200" u="sng" dirty="0">
                <a:solidFill>
                  <a:schemeClr val="accent3">
                    <a:lumMod val="50000"/>
                  </a:schemeClr>
                </a:solidFill>
              </a:rPr>
              <a:t>invite</a:t>
            </a:r>
            <a:r>
              <a:rPr lang="en-US" sz="2200" dirty="0">
                <a:solidFill>
                  <a:schemeClr val="accent3">
                    <a:lumMod val="50000"/>
                  </a:schemeClr>
                </a:solidFill>
              </a:rPr>
              <a:t> the parent or parents to sign in and fill out their section.</a:t>
            </a:r>
          </a:p>
          <a:p>
            <a:pPr marL="285750" indent="-285750">
              <a:buFont typeface="Arial" panose="020B0604020202020204" pitchFamily="34" charset="0"/>
              <a:buChar char="•"/>
            </a:pPr>
            <a:endParaRPr lang="en-US" sz="2200" dirty="0">
              <a:solidFill>
                <a:schemeClr val="accent3">
                  <a:lumMod val="50000"/>
                </a:schemeClr>
              </a:solidFill>
            </a:endParaRPr>
          </a:p>
          <a:p>
            <a:pPr marL="285750" indent="-285750">
              <a:buFont typeface="Arial" panose="020B0604020202020204" pitchFamily="34" charset="0"/>
              <a:buChar char="•"/>
            </a:pPr>
            <a:r>
              <a:rPr lang="en-US" sz="2200" dirty="0">
                <a:solidFill>
                  <a:schemeClr val="accent3">
                    <a:lumMod val="50000"/>
                  </a:schemeClr>
                </a:solidFill>
              </a:rPr>
              <a:t>If parents are married (or remarried) and file their taxes separately, BOTH parents will have to obtain an FSA ID</a:t>
            </a:r>
          </a:p>
          <a:p>
            <a:r>
              <a:rPr lang="en-US" sz="2200" dirty="0">
                <a:solidFill>
                  <a:schemeClr val="accent3">
                    <a:lumMod val="50000"/>
                  </a:schemeClr>
                </a:solidFill>
              </a:rPr>
              <a:t>    and sign in and consent</a:t>
            </a:r>
          </a:p>
          <a:p>
            <a:endParaRPr lang="en-US" sz="2200" dirty="0">
              <a:solidFill>
                <a:schemeClr val="accent3">
                  <a:lumMod val="50000"/>
                </a:schemeClr>
              </a:solidFill>
            </a:endParaRPr>
          </a:p>
          <a:p>
            <a:pPr marL="342900" indent="-342900">
              <a:buFont typeface="Arial" panose="020B0604020202020204" pitchFamily="34" charset="0"/>
              <a:buChar char="•"/>
            </a:pPr>
            <a:r>
              <a:rPr lang="en-US" sz="2200" dirty="0">
                <a:solidFill>
                  <a:schemeClr val="accent3">
                    <a:lumMod val="50000"/>
                  </a:schemeClr>
                </a:solidFill>
              </a:rPr>
              <a:t>Third party preparers, including high school counselors, will also have to get an FSA ID. </a:t>
            </a:r>
            <a:br>
              <a:rPr lang="en-US" sz="2200" dirty="0">
                <a:solidFill>
                  <a:schemeClr val="accent3">
                    <a:lumMod val="50000"/>
                  </a:schemeClr>
                </a:solidFill>
              </a:rPr>
            </a:br>
            <a:br>
              <a:rPr lang="en-US" sz="2200" dirty="0">
                <a:solidFill>
                  <a:schemeClr val="accent3">
                    <a:lumMod val="50000"/>
                  </a:schemeClr>
                </a:solidFill>
              </a:rPr>
            </a:br>
            <a:r>
              <a:rPr lang="en-US" sz="2200" dirty="0">
                <a:solidFill>
                  <a:schemeClr val="accent3">
                    <a:lumMod val="50000"/>
                  </a:schemeClr>
                </a:solidFill>
              </a:rPr>
              <a:t>Additionally, these preparers cannot fill out the student or parent’s sections. They will have to coordinate with both parties to complete their own sections.</a:t>
            </a:r>
          </a:p>
        </p:txBody>
      </p:sp>
    </p:spTree>
    <p:extLst>
      <p:ext uri="{BB962C8B-B14F-4D97-AF65-F5344CB8AC3E}">
        <p14:creationId xmlns:p14="http://schemas.microsoft.com/office/powerpoint/2010/main" val="113441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Title 1"/>
          <p:cNvSpPr>
            <a:spLocks noGrp="1"/>
          </p:cNvSpPr>
          <p:nvPr>
            <p:ph type="title"/>
          </p:nvPr>
        </p:nvSpPr>
        <p:spPr>
          <a:xfrm>
            <a:off x="571500" y="468424"/>
            <a:ext cx="8001000" cy="625252"/>
          </a:xfrm>
        </p:spPr>
        <p:txBody>
          <a:bodyPr>
            <a:noAutofit/>
          </a:bodyPr>
          <a:lstStyle/>
          <a:p>
            <a:pPr algn="ctr" eaLnBrk="1" hangingPunct="1"/>
            <a:r>
              <a:rPr lang="en-US" b="1" dirty="0">
                <a:solidFill>
                  <a:schemeClr val="accent3">
                    <a:lumMod val="50000"/>
                  </a:schemeClr>
                </a:solidFill>
              </a:rPr>
              <a:t>Gathering Information</a:t>
            </a:r>
          </a:p>
        </p:txBody>
      </p:sp>
      <p:sp>
        <p:nvSpPr>
          <p:cNvPr id="12291" name="Content Placeholder 2"/>
          <p:cNvSpPr>
            <a:spLocks noGrp="1"/>
          </p:cNvSpPr>
          <p:nvPr>
            <p:ph idx="1"/>
          </p:nvPr>
        </p:nvSpPr>
        <p:spPr>
          <a:xfrm>
            <a:off x="571500" y="1562100"/>
            <a:ext cx="8229600" cy="4827476"/>
          </a:xfrm>
        </p:spPr>
        <p:txBody>
          <a:bodyPr>
            <a:normAutofit fontScale="92500" lnSpcReduction="10000"/>
          </a:bodyPr>
          <a:lstStyle/>
          <a:p>
            <a:pPr lvl="1">
              <a:spcBef>
                <a:spcPts val="1200"/>
              </a:spcBef>
            </a:pPr>
            <a:r>
              <a:rPr lang="en-US" sz="2600" dirty="0">
                <a:solidFill>
                  <a:srgbClr val="083344"/>
                </a:solidFill>
              </a:rPr>
              <a:t> </a:t>
            </a:r>
            <a:r>
              <a:rPr lang="en-US" sz="2400" dirty="0">
                <a:solidFill>
                  <a:schemeClr val="accent3">
                    <a:lumMod val="50000"/>
                  </a:schemeClr>
                </a:solidFill>
                <a:latin typeface="Arial" panose="020B0604020202020204" pitchFamily="34" charset="0"/>
                <a:cs typeface="Arial" panose="020B0604020202020204" pitchFamily="34" charset="0"/>
              </a:rPr>
              <a:t>Social Security Number &amp; DOB</a:t>
            </a:r>
          </a:p>
          <a:p>
            <a:pPr lvl="1">
              <a:spcBef>
                <a:spcPts val="1200"/>
              </a:spcBef>
            </a:pPr>
            <a:r>
              <a:rPr lang="en-US" sz="2400" dirty="0">
                <a:solidFill>
                  <a:schemeClr val="accent3">
                    <a:lumMod val="50000"/>
                  </a:schemeClr>
                </a:solidFill>
                <a:latin typeface="Arial" panose="020B0604020202020204" pitchFamily="34" charset="0"/>
                <a:cs typeface="Arial" panose="020B0604020202020204" pitchFamily="34" charset="0"/>
              </a:rPr>
              <a:t> Citizenship status</a:t>
            </a:r>
          </a:p>
          <a:p>
            <a:pPr lvl="1">
              <a:spcBef>
                <a:spcPts val="1200"/>
              </a:spcBef>
            </a:pPr>
            <a:r>
              <a:rPr lang="en-US" sz="2400" dirty="0">
                <a:solidFill>
                  <a:schemeClr val="accent3">
                    <a:lumMod val="50000"/>
                  </a:schemeClr>
                </a:solidFill>
                <a:latin typeface="Arial" panose="020B0604020202020204" pitchFamily="34" charset="0"/>
                <a:cs typeface="Arial" panose="020B0604020202020204" pitchFamily="34" charset="0"/>
              </a:rPr>
              <a:t> Marital status</a:t>
            </a:r>
          </a:p>
          <a:p>
            <a:pPr lvl="1">
              <a:spcBef>
                <a:spcPts val="1200"/>
              </a:spcBef>
            </a:pPr>
            <a:r>
              <a:rPr lang="en-US" sz="2400" dirty="0">
                <a:solidFill>
                  <a:schemeClr val="accent3">
                    <a:lumMod val="50000"/>
                  </a:schemeClr>
                </a:solidFill>
                <a:latin typeface="Arial" panose="020B0604020202020204" pitchFamily="34" charset="0"/>
                <a:cs typeface="Arial" panose="020B0604020202020204" pitchFamily="34" charset="0"/>
              </a:rPr>
              <a:t> Earned Income/tax information*</a:t>
            </a:r>
          </a:p>
          <a:p>
            <a:pPr lvl="1">
              <a:spcBef>
                <a:spcPts val="1200"/>
              </a:spcBef>
            </a:pPr>
            <a:r>
              <a:rPr lang="en-US" sz="2400" dirty="0">
                <a:solidFill>
                  <a:schemeClr val="accent3">
                    <a:lumMod val="50000"/>
                  </a:schemeClr>
                </a:solidFill>
                <a:latin typeface="Arial" panose="020B0604020202020204" pitchFamily="34" charset="0"/>
                <a:cs typeface="Arial" panose="020B0604020202020204" pitchFamily="34" charset="0"/>
              </a:rPr>
              <a:t> Asset information</a:t>
            </a:r>
          </a:p>
          <a:p>
            <a:pPr lvl="1">
              <a:spcBef>
                <a:spcPts val="1200"/>
              </a:spcBef>
            </a:pPr>
            <a:r>
              <a:rPr lang="en-US" sz="2400" dirty="0">
                <a:solidFill>
                  <a:schemeClr val="accent3">
                    <a:lumMod val="50000"/>
                  </a:schemeClr>
                </a:solidFill>
                <a:latin typeface="Arial" panose="020B0604020202020204" pitchFamily="34" charset="0"/>
                <a:cs typeface="Arial" panose="020B0604020202020204" pitchFamily="34" charset="0"/>
              </a:rPr>
              <a:t> College information</a:t>
            </a:r>
          </a:p>
          <a:p>
            <a:pPr marL="457200" lvl="1" indent="0">
              <a:spcBef>
                <a:spcPts val="1200"/>
              </a:spcBef>
              <a:buNone/>
            </a:pPr>
            <a:endParaRPr lang="en-US" sz="2600" dirty="0">
              <a:solidFill>
                <a:srgbClr val="083344"/>
              </a:solidFill>
              <a:latin typeface="Arial" panose="020B0604020202020204" pitchFamily="34" charset="0"/>
              <a:cs typeface="Arial" panose="020B0604020202020204" pitchFamily="34" charset="0"/>
            </a:endParaRPr>
          </a:p>
          <a:p>
            <a:pPr marL="457200" lvl="1" indent="0">
              <a:spcBef>
                <a:spcPts val="1200"/>
              </a:spcBef>
              <a:buNone/>
            </a:pPr>
            <a:endParaRPr lang="en-US" sz="100" dirty="0">
              <a:solidFill>
                <a:srgbClr val="083344"/>
              </a:solidFill>
              <a:latin typeface="Arial" panose="020B0604020202020204" pitchFamily="34" charset="0"/>
              <a:cs typeface="Arial" panose="020B0604020202020204" pitchFamily="34" charset="0"/>
            </a:endParaRPr>
          </a:p>
          <a:p>
            <a:pPr marL="0" indent="0" eaLnBrk="1" hangingPunct="1">
              <a:lnSpc>
                <a:spcPct val="110000"/>
              </a:lnSpc>
              <a:spcBef>
                <a:spcPts val="0"/>
              </a:spcBef>
              <a:spcAft>
                <a:spcPts val="0"/>
              </a:spcAft>
              <a:buNone/>
            </a:pPr>
            <a:r>
              <a:rPr lang="en-US" dirty="0">
                <a:solidFill>
                  <a:schemeClr val="accent3">
                    <a:lumMod val="50000"/>
                  </a:schemeClr>
                </a:solidFill>
                <a:latin typeface="Arial" panose="020B0604020202020204" pitchFamily="34" charset="0"/>
                <a:cs typeface="Arial" panose="020B0604020202020204" pitchFamily="34" charset="0"/>
              </a:rPr>
              <a:t>*Depends on filing status. For most tax filers, FAFSA will </a:t>
            </a:r>
            <a:r>
              <a:rPr lang="en-US" u="sng" dirty="0">
                <a:solidFill>
                  <a:schemeClr val="accent3">
                    <a:lumMod val="50000"/>
                  </a:schemeClr>
                </a:solidFill>
                <a:latin typeface="Arial" panose="020B0604020202020204" pitchFamily="34" charset="0"/>
                <a:cs typeface="Arial" panose="020B0604020202020204" pitchFamily="34" charset="0"/>
              </a:rPr>
              <a:t>automatically</a:t>
            </a:r>
            <a:r>
              <a:rPr lang="en-US" dirty="0">
                <a:solidFill>
                  <a:schemeClr val="accent3">
                    <a:lumMod val="50000"/>
                  </a:schemeClr>
                </a:solidFill>
                <a:latin typeface="Arial" panose="020B0604020202020204" pitchFamily="34" charset="0"/>
                <a:cs typeface="Arial" panose="020B0604020202020204" pitchFamily="34" charset="0"/>
              </a:rPr>
              <a:t> bring in IRS tax information via a process called the FA Direct Data Exchange or FADDX. Only students or parents who have separated, divorced, and/or remarried since the 2022 taxes were filed, non-filers, and people who filed a foreign tax return will have to provide manual tax/income information.</a:t>
            </a:r>
          </a:p>
        </p:txBody>
      </p:sp>
      <p:pic>
        <p:nvPicPr>
          <p:cNvPr id="3" name="Picture 2">
            <a:extLst>
              <a:ext uri="{FF2B5EF4-FFF2-40B4-BE49-F238E27FC236}">
                <a16:creationId xmlns:a16="http://schemas.microsoft.com/office/drawing/2014/main" id="{9778EF31-FB10-4425-8DC6-CEB9D84DD94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48400" y="2308459"/>
            <a:ext cx="1749108" cy="1600200"/>
          </a:xfrm>
          <a:prstGeom prst="rect">
            <a:avLst/>
          </a:prstGeom>
        </p:spPr>
      </p:pic>
    </p:spTree>
    <p:extLst>
      <p:ext uri="{BB962C8B-B14F-4D97-AF65-F5344CB8AC3E}">
        <p14:creationId xmlns:p14="http://schemas.microsoft.com/office/powerpoint/2010/main" val="119439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4" name="Title 1"/>
          <p:cNvSpPr>
            <a:spLocks noGrp="1"/>
          </p:cNvSpPr>
          <p:nvPr>
            <p:ph type="title"/>
          </p:nvPr>
        </p:nvSpPr>
        <p:spPr>
          <a:xfrm>
            <a:off x="609600" y="485775"/>
            <a:ext cx="7924800" cy="685800"/>
          </a:xfrm>
        </p:spPr>
        <p:txBody>
          <a:bodyPr/>
          <a:lstStyle/>
          <a:p>
            <a:pPr algn="ctr" eaLnBrk="1" hangingPunct="1"/>
            <a:r>
              <a:rPr lang="en-US" b="1" dirty="0">
                <a:solidFill>
                  <a:schemeClr val="accent3">
                    <a:lumMod val="50000"/>
                  </a:schemeClr>
                </a:solidFill>
              </a:rPr>
              <a:t>Frequent FAFSA Errors</a:t>
            </a:r>
          </a:p>
        </p:txBody>
      </p:sp>
      <p:sp>
        <p:nvSpPr>
          <p:cNvPr id="13315" name="Content Placeholder 2"/>
          <p:cNvSpPr>
            <a:spLocks noGrp="1"/>
          </p:cNvSpPr>
          <p:nvPr>
            <p:ph idx="1"/>
          </p:nvPr>
        </p:nvSpPr>
        <p:spPr>
          <a:xfrm>
            <a:off x="685800" y="1524000"/>
            <a:ext cx="8001000" cy="4876800"/>
          </a:xfrm>
        </p:spPr>
        <p:txBody>
          <a:bodyPr>
            <a:normAutofit/>
          </a:bodyPr>
          <a:lstStyle/>
          <a:p>
            <a:pPr eaLnBrk="1" hangingPunct="1">
              <a:spcBef>
                <a:spcPts val="2400"/>
              </a:spcBef>
              <a:buFontTx/>
              <a:buNone/>
            </a:pPr>
            <a:r>
              <a:rPr lang="en-US" dirty="0">
                <a:ea typeface="ＭＳ Ｐゴシック" pitchFamily="34" charset="-128"/>
              </a:rPr>
              <a:t>        </a:t>
            </a:r>
            <a:endParaRPr lang="en-US" sz="2400" dirty="0">
              <a:solidFill>
                <a:srgbClr val="083344"/>
              </a:solidFill>
            </a:endParaRPr>
          </a:p>
        </p:txBody>
      </p:sp>
      <p:sp>
        <p:nvSpPr>
          <p:cNvPr id="6" name="Content Placeholder 2"/>
          <p:cNvSpPr txBox="1">
            <a:spLocks/>
          </p:cNvSpPr>
          <p:nvPr/>
        </p:nvSpPr>
        <p:spPr>
          <a:xfrm>
            <a:off x="687404" y="1600200"/>
            <a:ext cx="7620000" cy="4876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fontAlgn="auto">
              <a:spcBef>
                <a:spcPts val="1200"/>
              </a:spcBef>
            </a:pPr>
            <a:r>
              <a:rPr lang="en-US" sz="2600" dirty="0">
                <a:solidFill>
                  <a:srgbClr val="083344"/>
                </a:solidFill>
              </a:rPr>
              <a:t> </a:t>
            </a:r>
            <a:r>
              <a:rPr lang="en-US" sz="2400" dirty="0">
                <a:solidFill>
                  <a:srgbClr val="083344"/>
                </a:solidFill>
                <a:latin typeface="Arial" panose="020B0604020202020204" pitchFamily="34" charset="0"/>
                <a:cs typeface="Arial" panose="020B0604020202020204" pitchFamily="34" charset="0"/>
              </a:rPr>
              <a:t>Numbers &amp; Dates</a:t>
            </a:r>
          </a:p>
          <a:p>
            <a:pPr lvl="1" fontAlgn="auto">
              <a:spcBef>
                <a:spcPts val="1200"/>
              </a:spcBef>
            </a:pPr>
            <a:r>
              <a:rPr lang="en-US" sz="2400" dirty="0">
                <a:solidFill>
                  <a:srgbClr val="083344"/>
                </a:solidFill>
                <a:latin typeface="Arial" panose="020B0604020202020204" pitchFamily="34" charset="0"/>
                <a:cs typeface="Arial" panose="020B0604020202020204" pitchFamily="34" charset="0"/>
              </a:rPr>
              <a:t> Parent of Record</a:t>
            </a:r>
          </a:p>
          <a:p>
            <a:pPr lvl="1" fontAlgn="auto">
              <a:spcBef>
                <a:spcPts val="1200"/>
              </a:spcBef>
            </a:pPr>
            <a:r>
              <a:rPr lang="en-US" sz="2400" dirty="0">
                <a:solidFill>
                  <a:srgbClr val="083344"/>
                </a:solidFill>
                <a:latin typeface="Arial" panose="020B0604020202020204" pitchFamily="34" charset="0"/>
                <a:cs typeface="Arial" panose="020B0604020202020204" pitchFamily="34" charset="0"/>
              </a:rPr>
              <a:t> Divorced/Married/Widowed/Remarried</a:t>
            </a:r>
          </a:p>
          <a:p>
            <a:pPr lvl="1" fontAlgn="auto">
              <a:spcBef>
                <a:spcPts val="1200"/>
              </a:spcBef>
            </a:pPr>
            <a:r>
              <a:rPr lang="en-US" sz="2400" dirty="0">
                <a:solidFill>
                  <a:srgbClr val="083344"/>
                </a:solidFill>
                <a:latin typeface="Arial" panose="020B0604020202020204" pitchFamily="34" charset="0"/>
                <a:cs typeface="Arial" panose="020B0604020202020204" pitchFamily="34" charset="0"/>
              </a:rPr>
              <a:t> Assets</a:t>
            </a:r>
          </a:p>
          <a:p>
            <a:pPr lvl="1" fontAlgn="auto">
              <a:spcBef>
                <a:spcPts val="1200"/>
              </a:spcBef>
            </a:pPr>
            <a:r>
              <a:rPr lang="en-US" sz="2400" dirty="0">
                <a:solidFill>
                  <a:srgbClr val="083344"/>
                </a:solidFill>
                <a:latin typeface="Arial" panose="020B0604020202020204" pitchFamily="34" charset="0"/>
                <a:cs typeface="Arial" panose="020B0604020202020204" pitchFamily="34" charset="0"/>
              </a:rPr>
              <a:t> Who must get an FSA ID*</a:t>
            </a:r>
          </a:p>
          <a:p>
            <a:pPr marL="457200" lvl="1" indent="0" fontAlgn="auto">
              <a:spcBef>
                <a:spcPts val="1200"/>
              </a:spcBef>
              <a:buNone/>
            </a:pPr>
            <a:endParaRPr lang="en-US" sz="2400" dirty="0">
              <a:solidFill>
                <a:srgbClr val="083344"/>
              </a:solidFill>
              <a:latin typeface="Arial" panose="020B0604020202020204" pitchFamily="34" charset="0"/>
              <a:cs typeface="Arial" panose="020B0604020202020204" pitchFamily="34" charset="0"/>
            </a:endParaRPr>
          </a:p>
          <a:p>
            <a:pPr marL="457200" lvl="1" indent="0" fontAlgn="auto">
              <a:spcBef>
                <a:spcPts val="1200"/>
              </a:spcBef>
              <a:buNone/>
            </a:pPr>
            <a:endParaRPr lang="en-US" sz="2400" dirty="0">
              <a:solidFill>
                <a:srgbClr val="083344"/>
              </a:solidFill>
              <a:latin typeface="Arial" panose="020B0604020202020204" pitchFamily="34" charset="0"/>
              <a:cs typeface="Arial" panose="020B0604020202020204" pitchFamily="34" charset="0"/>
            </a:endParaRPr>
          </a:p>
          <a:p>
            <a:pPr marL="0" indent="0" fontAlgn="auto">
              <a:spcBef>
                <a:spcPts val="0"/>
              </a:spcBef>
              <a:buFont typeface="Wingdings 3" charset="2"/>
              <a:buNone/>
            </a:pPr>
            <a:endParaRPr lang="en-US" sz="100" dirty="0">
              <a:solidFill>
                <a:srgbClr val="083344"/>
              </a:solidFill>
            </a:endParaRPr>
          </a:p>
          <a:p>
            <a:pPr marL="0" indent="0" fontAlgn="auto">
              <a:spcBef>
                <a:spcPts val="0"/>
              </a:spcBef>
              <a:buFont typeface="Wingdings 3" charset="2"/>
              <a:buNone/>
            </a:pPr>
            <a:r>
              <a:rPr lang="en-US" dirty="0">
                <a:solidFill>
                  <a:schemeClr val="accent3">
                    <a:lumMod val="50000"/>
                  </a:schemeClr>
                </a:solidFill>
                <a:latin typeface="Arial" panose="020B0604020202020204" pitchFamily="34" charset="0"/>
                <a:cs typeface="Arial" panose="020B0604020202020204" pitchFamily="34" charset="0"/>
              </a:rPr>
              <a:t>*Rules governing who is required get an FSA ID have changed. </a:t>
            </a:r>
          </a:p>
          <a:p>
            <a:pPr marL="0" indent="0" fontAlgn="auto">
              <a:spcBef>
                <a:spcPts val="0"/>
              </a:spcBef>
              <a:buFont typeface="Wingdings 3" charset="2"/>
              <a:buNone/>
            </a:pPr>
            <a:r>
              <a:rPr lang="en-US" dirty="0">
                <a:solidFill>
                  <a:schemeClr val="accent3">
                    <a:lumMod val="50000"/>
                  </a:schemeClr>
                </a:solidFill>
                <a:latin typeface="Arial" panose="020B0604020202020204" pitchFamily="34" charset="0"/>
                <a:cs typeface="Arial" panose="020B0604020202020204" pitchFamily="34" charset="0"/>
              </a:rPr>
              <a:t>If the parents of a dependent student, or an independent student and spouse filed taxes as “Married Filing Separately,” then </a:t>
            </a:r>
            <a:r>
              <a:rPr lang="en-US" u="sng" dirty="0">
                <a:solidFill>
                  <a:schemeClr val="accent3">
                    <a:lumMod val="50000"/>
                  </a:schemeClr>
                </a:solidFill>
                <a:latin typeface="Arial" panose="020B0604020202020204" pitchFamily="34" charset="0"/>
                <a:cs typeface="Arial" panose="020B0604020202020204" pitchFamily="34" charset="0"/>
              </a:rPr>
              <a:t>both tax filers </a:t>
            </a:r>
          </a:p>
          <a:p>
            <a:pPr marL="0" indent="0" fontAlgn="auto">
              <a:spcBef>
                <a:spcPts val="0"/>
              </a:spcBef>
              <a:buFont typeface="Wingdings 3" charset="2"/>
              <a:buNone/>
            </a:pPr>
            <a:r>
              <a:rPr lang="en-US" dirty="0">
                <a:solidFill>
                  <a:schemeClr val="accent3">
                    <a:lumMod val="50000"/>
                  </a:schemeClr>
                </a:solidFill>
                <a:latin typeface="Arial" panose="020B0604020202020204" pitchFamily="34" charset="0"/>
                <a:cs typeface="Arial" panose="020B0604020202020204" pitchFamily="34" charset="0"/>
              </a:rPr>
              <a:t>must obtain an FSA ID.</a:t>
            </a:r>
          </a:p>
        </p:txBody>
      </p:sp>
      <p:pic>
        <p:nvPicPr>
          <p:cNvPr id="3" name="Picture 2">
            <a:extLst>
              <a:ext uri="{FF2B5EF4-FFF2-40B4-BE49-F238E27FC236}">
                <a16:creationId xmlns:a16="http://schemas.microsoft.com/office/drawing/2014/main" id="{0545C4EA-F53C-4F14-86AB-3491E28642A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19800" y="3429000"/>
            <a:ext cx="2023308" cy="1366787"/>
          </a:xfrm>
          <a:prstGeom prst="rect">
            <a:avLst/>
          </a:prstGeom>
          <a:ln w="28575">
            <a:solidFill>
              <a:srgbClr val="006666"/>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Title 1"/>
          <p:cNvSpPr>
            <a:spLocks noGrp="1"/>
          </p:cNvSpPr>
          <p:nvPr>
            <p:ph type="title"/>
          </p:nvPr>
        </p:nvSpPr>
        <p:spPr>
          <a:xfrm>
            <a:off x="800100" y="457200"/>
            <a:ext cx="7924800" cy="685800"/>
          </a:xfrm>
        </p:spPr>
        <p:txBody>
          <a:bodyPr/>
          <a:lstStyle/>
          <a:p>
            <a:pPr algn="ctr" eaLnBrk="1" hangingPunct="1"/>
            <a:r>
              <a:rPr lang="en-US" b="1" dirty="0">
                <a:solidFill>
                  <a:schemeClr val="accent3">
                    <a:lumMod val="50000"/>
                  </a:schemeClr>
                </a:solidFill>
              </a:rPr>
              <a:t>FAFSA Processing Results</a:t>
            </a:r>
          </a:p>
        </p:txBody>
      </p:sp>
      <p:grpSp>
        <p:nvGrpSpPr>
          <p:cNvPr id="20" name="Group 19"/>
          <p:cNvGrpSpPr/>
          <p:nvPr/>
        </p:nvGrpSpPr>
        <p:grpSpPr>
          <a:xfrm>
            <a:off x="2133600" y="1466850"/>
            <a:ext cx="4871052" cy="4259313"/>
            <a:chOff x="2133600" y="1466850"/>
            <a:chExt cx="4871052" cy="4259313"/>
          </a:xfrm>
        </p:grpSpPr>
        <p:grpSp>
          <p:nvGrpSpPr>
            <p:cNvPr id="19" name="Group 18"/>
            <p:cNvGrpSpPr/>
            <p:nvPr/>
          </p:nvGrpSpPr>
          <p:grpSpPr>
            <a:xfrm>
              <a:off x="2133600" y="1466850"/>
              <a:ext cx="3205981" cy="4259313"/>
              <a:chOff x="2133600" y="1466850"/>
              <a:chExt cx="3205981" cy="4259313"/>
            </a:xfrm>
          </p:grpSpPr>
          <p:sp>
            <p:nvSpPr>
              <p:cNvPr id="3" name="Oval 2"/>
              <p:cNvSpPr>
                <a:spLocks noChangeAspect="1"/>
              </p:cNvSpPr>
              <p:nvPr/>
            </p:nvSpPr>
            <p:spPr>
              <a:xfrm>
                <a:off x="3804418" y="1524000"/>
                <a:ext cx="1535163" cy="1535163"/>
              </a:xfrm>
              <a:prstGeom prst="ellipse">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76D393F-205B-4B48-B071-EFB8956A976B}"/>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1924" y="1466850"/>
                <a:ext cx="1200150" cy="1200150"/>
              </a:xfrm>
              <a:prstGeom prst="rect">
                <a:avLst/>
              </a:prstGeom>
              <a:noFill/>
            </p:spPr>
          </p:pic>
          <p:sp>
            <p:nvSpPr>
              <p:cNvPr id="14" name="TextBox 13">
                <a:extLst>
                  <a:ext uri="{FF2B5EF4-FFF2-40B4-BE49-F238E27FC236}">
                    <a16:creationId xmlns:a16="http://schemas.microsoft.com/office/drawing/2014/main" id="{61D05D6F-D416-46DA-91BE-8B8C6CE55177}"/>
                  </a:ext>
                </a:extLst>
              </p:cNvPr>
              <p:cNvSpPr txBox="1"/>
              <p:nvPr/>
            </p:nvSpPr>
            <p:spPr>
              <a:xfrm>
                <a:off x="4102562" y="2468046"/>
                <a:ext cx="93887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FAFSA</a:t>
                </a:r>
              </a:p>
            </p:txBody>
          </p:sp>
          <p:grpSp>
            <p:nvGrpSpPr>
              <p:cNvPr id="9" name="Group 8"/>
              <p:cNvGrpSpPr/>
              <p:nvPr/>
            </p:nvGrpSpPr>
            <p:grpSpPr>
              <a:xfrm>
                <a:off x="2133600" y="4162425"/>
                <a:ext cx="1535163" cy="1563738"/>
                <a:chOff x="2133600" y="4162425"/>
                <a:chExt cx="1535163" cy="1563738"/>
              </a:xfrm>
            </p:grpSpPr>
            <p:sp>
              <p:nvSpPr>
                <p:cNvPr id="10" name="Oval 9"/>
                <p:cNvSpPr>
                  <a:spLocks noChangeAspect="1"/>
                </p:cNvSpPr>
                <p:nvPr/>
              </p:nvSpPr>
              <p:spPr>
                <a:xfrm>
                  <a:off x="2133600" y="4191000"/>
                  <a:ext cx="1535163" cy="1535163"/>
                </a:xfrm>
                <a:prstGeom prst="ellipse">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9">
                  <a:extLst>
                    <a:ext uri="{FF2B5EF4-FFF2-40B4-BE49-F238E27FC236}">
                      <a16:creationId xmlns:a16="http://schemas.microsoft.com/office/drawing/2014/main" id="{9B6A51AE-2757-4423-91FC-E3B11ECBC617}"/>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113" y="4162425"/>
                  <a:ext cx="1080135" cy="1080135"/>
                </a:xfrm>
                <a:prstGeom prst="rect">
                  <a:avLst/>
                </a:prstGeom>
              </p:spPr>
            </p:pic>
            <p:sp>
              <p:nvSpPr>
                <p:cNvPr id="15" name="TextBox 14">
                  <a:extLst>
                    <a:ext uri="{FF2B5EF4-FFF2-40B4-BE49-F238E27FC236}">
                      <a16:creationId xmlns:a16="http://schemas.microsoft.com/office/drawing/2014/main" id="{8A981705-558B-453A-9764-10FE9D4DE5B3}"/>
                    </a:ext>
                  </a:extLst>
                </p:cNvPr>
                <p:cNvSpPr txBox="1"/>
                <p:nvPr/>
              </p:nvSpPr>
              <p:spPr>
                <a:xfrm>
                  <a:off x="2370868" y="5078006"/>
                  <a:ext cx="10427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College</a:t>
                  </a:r>
                </a:p>
              </p:txBody>
            </p:sp>
          </p:grpSp>
        </p:grpSp>
        <p:grpSp>
          <p:nvGrpSpPr>
            <p:cNvPr id="5" name="Group 4"/>
            <p:cNvGrpSpPr/>
            <p:nvPr/>
          </p:nvGrpSpPr>
          <p:grpSpPr>
            <a:xfrm>
              <a:off x="5469489" y="4102417"/>
              <a:ext cx="1535163" cy="1623746"/>
              <a:chOff x="5638800" y="4102417"/>
              <a:chExt cx="1535163" cy="1623746"/>
            </a:xfrm>
          </p:grpSpPr>
          <p:sp>
            <p:nvSpPr>
              <p:cNvPr id="11" name="Oval 10"/>
              <p:cNvSpPr>
                <a:spLocks noChangeAspect="1"/>
              </p:cNvSpPr>
              <p:nvPr/>
            </p:nvSpPr>
            <p:spPr>
              <a:xfrm>
                <a:off x="5638800" y="4191000"/>
                <a:ext cx="1535163" cy="1535163"/>
              </a:xfrm>
              <a:prstGeom prst="ellipse">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5">
                <a:extLst>
                  <a:ext uri="{FF2B5EF4-FFF2-40B4-BE49-F238E27FC236}">
                    <a16:creationId xmlns:a16="http://schemas.microsoft.com/office/drawing/2014/main" id="{3C281BB1-61A6-4900-9B40-BFBD10A763B9}"/>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936" y="4102417"/>
                <a:ext cx="1200150" cy="1200150"/>
              </a:xfrm>
              <a:prstGeom prst="rect">
                <a:avLst/>
              </a:prstGeom>
            </p:spPr>
          </p:pic>
          <p:sp>
            <p:nvSpPr>
              <p:cNvPr id="16" name="TextBox 15">
                <a:extLst>
                  <a:ext uri="{FF2B5EF4-FFF2-40B4-BE49-F238E27FC236}">
                    <a16:creationId xmlns:a16="http://schemas.microsoft.com/office/drawing/2014/main" id="{BB9C1C6B-8288-437B-89FC-735ACF9DA1EB}"/>
                  </a:ext>
                </a:extLst>
              </p:cNvPr>
              <p:cNvSpPr txBox="1"/>
              <p:nvPr/>
            </p:nvSpPr>
            <p:spPr>
              <a:xfrm>
                <a:off x="5865861" y="5058168"/>
                <a:ext cx="113978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Student*</a:t>
                </a:r>
              </a:p>
            </p:txBody>
          </p:sp>
        </p:grpSp>
        <p:sp>
          <p:nvSpPr>
            <p:cNvPr id="17" name="Arrow: Right 12">
              <a:extLst>
                <a:ext uri="{FF2B5EF4-FFF2-40B4-BE49-F238E27FC236}">
                  <a16:creationId xmlns:a16="http://schemas.microsoft.com/office/drawing/2014/main" id="{6843D1B6-ABDE-4998-9F0F-9FA10872153E}"/>
                </a:ext>
              </a:extLst>
            </p:cNvPr>
            <p:cNvSpPr/>
            <p:nvPr/>
          </p:nvSpPr>
          <p:spPr>
            <a:xfrm rot="7578054">
              <a:off x="3233381" y="3422505"/>
              <a:ext cx="978408" cy="484632"/>
            </a:xfrm>
            <a:prstGeom prst="rightArrow">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3">
              <a:extLst>
                <a:ext uri="{FF2B5EF4-FFF2-40B4-BE49-F238E27FC236}">
                  <a16:creationId xmlns:a16="http://schemas.microsoft.com/office/drawing/2014/main" id="{A6C5E6F0-48F0-4410-B620-2589FCA103CF}"/>
                </a:ext>
              </a:extLst>
            </p:cNvPr>
            <p:cNvSpPr/>
            <p:nvPr/>
          </p:nvSpPr>
          <p:spPr>
            <a:xfrm rot="3385131">
              <a:off x="4961235" y="3400434"/>
              <a:ext cx="978408" cy="484632"/>
            </a:xfrm>
            <a:prstGeom prst="rightArrow">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B262FF1-9206-42D0-ACB2-AD8ED42D2F57}"/>
              </a:ext>
            </a:extLst>
          </p:cNvPr>
          <p:cNvSpPr txBox="1"/>
          <p:nvPr/>
        </p:nvSpPr>
        <p:spPr>
          <a:xfrm>
            <a:off x="6172200" y="5814746"/>
            <a:ext cx="2269247" cy="646331"/>
          </a:xfrm>
          <a:prstGeom prst="rect">
            <a:avLst/>
          </a:prstGeom>
          <a:noFill/>
        </p:spPr>
        <p:txBody>
          <a:bodyPr wrap="square" rtlCol="0">
            <a:spAutoFit/>
          </a:bodyPr>
          <a:lstStyle/>
          <a:p>
            <a:pPr algn="ctr"/>
            <a:r>
              <a:rPr lang="en-US" dirty="0">
                <a:solidFill>
                  <a:schemeClr val="accent3">
                    <a:lumMod val="50000"/>
                  </a:schemeClr>
                </a:solidFill>
              </a:rPr>
              <a:t>*FAFSA Submission</a:t>
            </a:r>
          </a:p>
          <a:p>
            <a:pPr algn="ctr"/>
            <a:r>
              <a:rPr lang="en-US" dirty="0">
                <a:solidFill>
                  <a:schemeClr val="accent3">
                    <a:lumMod val="50000"/>
                  </a:schemeClr>
                </a:solidFill>
              </a:rPr>
              <a:t>Summary (FSS)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Title 1"/>
          <p:cNvSpPr>
            <a:spLocks noGrp="1"/>
          </p:cNvSpPr>
          <p:nvPr>
            <p:ph type="title"/>
          </p:nvPr>
        </p:nvSpPr>
        <p:spPr>
          <a:xfrm>
            <a:off x="800100" y="457200"/>
            <a:ext cx="7924800" cy="685800"/>
          </a:xfrm>
        </p:spPr>
        <p:txBody>
          <a:bodyPr/>
          <a:lstStyle/>
          <a:p>
            <a:pPr algn="ctr" eaLnBrk="1" hangingPunct="1"/>
            <a:r>
              <a:rPr lang="en-US" b="1" dirty="0">
                <a:solidFill>
                  <a:schemeClr val="accent3">
                    <a:lumMod val="50000"/>
                  </a:schemeClr>
                </a:solidFill>
              </a:rPr>
              <a:t>Special &amp; Unusual Circumstances</a:t>
            </a:r>
          </a:p>
        </p:txBody>
      </p:sp>
      <p:sp>
        <p:nvSpPr>
          <p:cNvPr id="6" name="Content Placeholder 2"/>
          <p:cNvSpPr>
            <a:spLocks noGrp="1"/>
          </p:cNvSpPr>
          <p:nvPr>
            <p:ph idx="1"/>
          </p:nvPr>
        </p:nvSpPr>
        <p:spPr>
          <a:xfrm>
            <a:off x="485775" y="1524000"/>
            <a:ext cx="8305800" cy="4953000"/>
          </a:xfrm>
        </p:spPr>
        <p:txBody>
          <a:bodyPr>
            <a:normAutofit/>
          </a:bodyPr>
          <a:lstStyle/>
          <a:p>
            <a:pPr>
              <a:lnSpc>
                <a:spcPct val="90000"/>
              </a:lnSpc>
              <a:spcBef>
                <a:spcPts val="0"/>
              </a:spcBef>
            </a:pPr>
            <a:r>
              <a:rPr lang="en-US" sz="2600" dirty="0">
                <a:solidFill>
                  <a:srgbClr val="083344"/>
                </a:solidFill>
              </a:rPr>
              <a:t> </a:t>
            </a:r>
            <a:r>
              <a:rPr lang="en-US" sz="2400" dirty="0">
                <a:solidFill>
                  <a:schemeClr val="accent3">
                    <a:lumMod val="50000"/>
                  </a:schemeClr>
                </a:solidFill>
                <a:latin typeface="Arial" panose="020B0604020202020204" pitchFamily="34" charset="0"/>
                <a:cs typeface="Arial" panose="020B0604020202020204" pitchFamily="34" charset="0"/>
              </a:rPr>
              <a:t>Conditions exist that cannot be documented with the</a:t>
            </a:r>
            <a:br>
              <a:rPr lang="en-US" sz="2400" dirty="0">
                <a:solidFill>
                  <a:schemeClr val="accent3">
                    <a:lumMod val="50000"/>
                  </a:schemeClr>
                </a:solidFill>
                <a:latin typeface="Arial" panose="020B0604020202020204" pitchFamily="34" charset="0"/>
                <a:cs typeface="Arial" panose="020B0604020202020204" pitchFamily="34" charset="0"/>
              </a:rPr>
            </a:br>
            <a:r>
              <a:rPr lang="en-US" sz="2400" dirty="0">
                <a:solidFill>
                  <a:schemeClr val="accent3">
                    <a:lumMod val="50000"/>
                  </a:schemeClr>
                </a:solidFill>
                <a:latin typeface="Arial" panose="020B0604020202020204" pitchFamily="34" charset="0"/>
                <a:cs typeface="Arial" panose="020B0604020202020204" pitchFamily="34" charset="0"/>
              </a:rPr>
              <a:t> FAFSA</a:t>
            </a:r>
          </a:p>
          <a:p>
            <a:pPr marL="0" indent="0">
              <a:lnSpc>
                <a:spcPct val="90000"/>
              </a:lnSpc>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 Submit written explanation and documentation to your</a:t>
            </a:r>
            <a:br>
              <a:rPr lang="en-US" sz="2400" dirty="0">
                <a:solidFill>
                  <a:schemeClr val="accent3">
                    <a:lumMod val="50000"/>
                  </a:schemeClr>
                </a:solidFill>
                <a:latin typeface="Arial" panose="020B0604020202020204" pitchFamily="34" charset="0"/>
                <a:cs typeface="Arial" panose="020B0604020202020204" pitchFamily="34" charset="0"/>
              </a:rPr>
            </a:br>
            <a:r>
              <a:rPr lang="en-US" sz="2400" dirty="0">
                <a:solidFill>
                  <a:schemeClr val="accent3">
                    <a:lumMod val="50000"/>
                  </a:schemeClr>
                </a:solidFill>
                <a:latin typeface="Arial" panose="020B0604020202020204" pitchFamily="34" charset="0"/>
                <a:cs typeface="Arial" panose="020B0604020202020204" pitchFamily="34" charset="0"/>
              </a:rPr>
              <a:t> college’s financial aid office</a:t>
            </a:r>
          </a:p>
          <a:p>
            <a:pPr marL="0" indent="0">
              <a:lnSpc>
                <a:spcPct val="90000"/>
              </a:lnSpc>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 College will review and may request additional </a:t>
            </a:r>
            <a:br>
              <a:rPr lang="en-US" sz="2400" dirty="0">
                <a:solidFill>
                  <a:schemeClr val="accent3">
                    <a:lumMod val="50000"/>
                  </a:schemeClr>
                </a:solidFill>
                <a:latin typeface="Arial" panose="020B0604020202020204" pitchFamily="34" charset="0"/>
                <a:cs typeface="Arial" panose="020B0604020202020204" pitchFamily="34" charset="0"/>
              </a:rPr>
            </a:br>
            <a:r>
              <a:rPr lang="en-US" sz="2400" dirty="0">
                <a:solidFill>
                  <a:schemeClr val="accent3">
                    <a:lumMod val="50000"/>
                  </a:schemeClr>
                </a:solidFill>
                <a:latin typeface="Arial" panose="020B0604020202020204" pitchFamily="34" charset="0"/>
                <a:cs typeface="Arial" panose="020B0604020202020204" pitchFamily="34" charset="0"/>
              </a:rPr>
              <a:t> information if necessary</a:t>
            </a:r>
          </a:p>
          <a:p>
            <a:pPr marL="0" indent="0">
              <a:lnSpc>
                <a:spcPct val="90000"/>
              </a:lnSpc>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 Decisions are final and cannot be appealed to the</a:t>
            </a:r>
            <a:br>
              <a:rPr lang="en-US" sz="2400" dirty="0">
                <a:solidFill>
                  <a:schemeClr val="accent3">
                    <a:lumMod val="50000"/>
                  </a:schemeClr>
                </a:solidFill>
                <a:latin typeface="Arial" panose="020B0604020202020204" pitchFamily="34" charset="0"/>
                <a:cs typeface="Arial" panose="020B0604020202020204" pitchFamily="34" charset="0"/>
              </a:rPr>
            </a:br>
            <a:r>
              <a:rPr lang="en-US" sz="2400" dirty="0">
                <a:solidFill>
                  <a:schemeClr val="accent3">
                    <a:lumMod val="50000"/>
                  </a:schemeClr>
                </a:solidFill>
                <a:latin typeface="Arial" panose="020B0604020202020204" pitchFamily="34" charset="0"/>
                <a:cs typeface="Arial" panose="020B0604020202020204" pitchFamily="34" charset="0"/>
              </a:rPr>
              <a:t> U.S. Department of Education</a:t>
            </a:r>
          </a:p>
          <a:p>
            <a:pPr marL="0" indent="0">
              <a:lnSpc>
                <a:spcPct val="90000"/>
              </a:lnSpc>
              <a:spcBef>
                <a:spcPts val="0"/>
              </a:spcBef>
              <a:buNone/>
            </a:pPr>
            <a:endParaRPr lang="en-US" dirty="0">
              <a:solidFill>
                <a:srgbClr val="083344"/>
              </a:solidFill>
            </a:endParaRPr>
          </a:p>
          <a:p>
            <a:pPr marL="0" indent="0">
              <a:lnSpc>
                <a:spcPct val="90000"/>
              </a:lnSpc>
              <a:spcBef>
                <a:spcPts val="0"/>
              </a:spcBef>
              <a:buNone/>
            </a:pPr>
            <a:endParaRPr lang="en-US" sz="2600" dirty="0">
              <a:solidFill>
                <a:srgbClr val="08334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itle 1"/>
          <p:cNvSpPr>
            <a:spLocks noGrp="1"/>
          </p:cNvSpPr>
          <p:nvPr>
            <p:ph type="title"/>
          </p:nvPr>
        </p:nvSpPr>
        <p:spPr>
          <a:xfrm>
            <a:off x="723900" y="428625"/>
            <a:ext cx="7924800" cy="823690"/>
          </a:xfrm>
        </p:spPr>
        <p:txBody>
          <a:bodyPr/>
          <a:lstStyle/>
          <a:p>
            <a:pPr algn="ctr" eaLnBrk="1" hangingPunct="1"/>
            <a:r>
              <a:rPr lang="en-US" b="1" dirty="0">
                <a:solidFill>
                  <a:srgbClr val="083344"/>
                </a:solidFill>
              </a:rPr>
              <a:t>Examples</a:t>
            </a:r>
          </a:p>
        </p:txBody>
      </p:sp>
      <p:grpSp>
        <p:nvGrpSpPr>
          <p:cNvPr id="6" name="Group 5"/>
          <p:cNvGrpSpPr>
            <a:grpSpLocks noChangeAspect="1"/>
          </p:cNvGrpSpPr>
          <p:nvPr/>
        </p:nvGrpSpPr>
        <p:grpSpPr>
          <a:xfrm>
            <a:off x="796876" y="1371600"/>
            <a:ext cx="7778847" cy="4405976"/>
            <a:chOff x="130666" y="5357"/>
            <a:chExt cx="8660875" cy="5672225"/>
          </a:xfrm>
        </p:grpSpPr>
        <p:sp>
          <p:nvSpPr>
            <p:cNvPr id="7" name="Cloud Callout 6"/>
            <p:cNvSpPr/>
            <p:nvPr/>
          </p:nvSpPr>
          <p:spPr>
            <a:xfrm>
              <a:off x="6038270" y="5357"/>
              <a:ext cx="2753271" cy="2057400"/>
            </a:xfrm>
            <a:prstGeom prst="cloudCallout">
              <a:avLst>
                <a:gd name="adj1" fmla="val -23547"/>
                <a:gd name="adj2" fmla="val 148133"/>
              </a:avLst>
            </a:prstGeom>
            <a:solidFill>
              <a:schemeClr val="tx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Secondary school tuition</a:t>
              </a:r>
            </a:p>
          </p:txBody>
        </p:sp>
        <p:pic>
          <p:nvPicPr>
            <p:cNvPr id="8" name="Picture 2" descr="T:\NASFAA U\Video Design and Tools\Common Craft Cut-Outs\Pack_Scene_2_PNG_0\village_landscap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20182"/>
              <a:ext cx="8400488" cy="2057400"/>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257694" y="412880"/>
              <a:ext cx="4161663" cy="1939819"/>
            </a:xfrm>
            <a:prstGeom prst="cloudCallout">
              <a:avLst>
                <a:gd name="adj1" fmla="val 11247"/>
                <a:gd name="adj2" fmla="val 201667"/>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Unusual uncovered medical/dental expenses</a:t>
              </a:r>
            </a:p>
          </p:txBody>
        </p:sp>
        <p:sp>
          <p:nvSpPr>
            <p:cNvPr id="10" name="Cloud Callout 9"/>
            <p:cNvSpPr/>
            <p:nvPr/>
          </p:nvSpPr>
          <p:spPr>
            <a:xfrm>
              <a:off x="130666" y="2129018"/>
              <a:ext cx="2127260" cy="1527761"/>
            </a:xfrm>
            <a:prstGeom prst="cloudCallout">
              <a:avLst>
                <a:gd name="adj1" fmla="val -4410"/>
                <a:gd name="adj2" fmla="val 86662"/>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Parent or spouse death</a:t>
              </a:r>
            </a:p>
          </p:txBody>
        </p:sp>
        <p:sp>
          <p:nvSpPr>
            <p:cNvPr id="11" name="Cloud Callout 10"/>
            <p:cNvSpPr/>
            <p:nvPr/>
          </p:nvSpPr>
          <p:spPr>
            <a:xfrm>
              <a:off x="3211268" y="1071704"/>
              <a:ext cx="3478570" cy="1538473"/>
            </a:xfrm>
            <a:prstGeom prst="cloudCallout">
              <a:avLst>
                <a:gd name="adj1" fmla="val 26825"/>
                <a:gd name="adj2" fmla="val 120209"/>
              </a:avLst>
            </a:prstGeom>
            <a:solidFill>
              <a:schemeClr val="accent1">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Extraordinary dependent care </a:t>
              </a:r>
            </a:p>
          </p:txBody>
        </p:sp>
        <p:sp>
          <p:nvSpPr>
            <p:cNvPr id="12" name="Cloud Callout 11"/>
            <p:cNvSpPr/>
            <p:nvPr/>
          </p:nvSpPr>
          <p:spPr>
            <a:xfrm>
              <a:off x="1748444" y="2345860"/>
              <a:ext cx="2570647" cy="1186398"/>
            </a:xfrm>
            <a:prstGeom prst="cloudCallout">
              <a:avLst>
                <a:gd name="adj1" fmla="val 22900"/>
                <a:gd name="adj2" fmla="val 156468"/>
              </a:avLst>
            </a:prstGeom>
            <a:solidFill>
              <a:srgbClr val="7FA3C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Loss of employment</a:t>
              </a:r>
            </a:p>
          </p:txBody>
        </p:sp>
        <p:sp>
          <p:nvSpPr>
            <p:cNvPr id="13" name="Cloud Callout 12"/>
            <p:cNvSpPr/>
            <p:nvPr/>
          </p:nvSpPr>
          <p:spPr>
            <a:xfrm>
              <a:off x="4051522" y="2352698"/>
              <a:ext cx="2638316" cy="955411"/>
            </a:xfrm>
            <a:prstGeom prst="cloudCallout">
              <a:avLst>
                <a:gd name="adj1" fmla="val -35368"/>
                <a:gd name="adj2" fmla="val 17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Divorc</a:t>
              </a:r>
              <a:r>
                <a:rPr lang="en-US" sz="2000" dirty="0">
                  <a:latin typeface="Arial" panose="020B0604020202020204" pitchFamily="34" charset="0"/>
                  <a:cs typeface="Arial" panose="020B0604020202020204" pitchFamily="34" charset="0"/>
                </a:rPr>
                <a:t>e</a:t>
              </a:r>
            </a:p>
          </p:txBody>
        </p:sp>
      </p:grpSp>
      <p:sp>
        <p:nvSpPr>
          <p:cNvPr id="16" name="Cloud Callout 2">
            <a:extLst>
              <a:ext uri="{FF2B5EF4-FFF2-40B4-BE49-F238E27FC236}">
                <a16:creationId xmlns:a16="http://schemas.microsoft.com/office/drawing/2014/main" id="{EE24C4B0-9059-45CF-9809-117CEECA1176}"/>
              </a:ext>
            </a:extLst>
          </p:cNvPr>
          <p:cNvSpPr>
            <a:spLocks noChangeAspect="1"/>
          </p:cNvSpPr>
          <p:nvPr/>
        </p:nvSpPr>
        <p:spPr>
          <a:xfrm>
            <a:off x="6223083" y="2866684"/>
            <a:ext cx="1956016" cy="1124631"/>
          </a:xfrm>
          <a:prstGeom prst="cloudCallout">
            <a:avLst>
              <a:gd name="adj1" fmla="val -8974"/>
              <a:gd name="adj2" fmla="val 130561"/>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Student cannot obtain parental information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itle 1"/>
          <p:cNvSpPr>
            <a:spLocks noGrp="1"/>
          </p:cNvSpPr>
          <p:nvPr>
            <p:ph type="title"/>
          </p:nvPr>
        </p:nvSpPr>
        <p:spPr>
          <a:xfrm>
            <a:off x="723900" y="428625"/>
            <a:ext cx="7924800" cy="823690"/>
          </a:xfrm>
        </p:spPr>
        <p:txBody>
          <a:bodyPr/>
          <a:lstStyle/>
          <a:p>
            <a:pPr algn="ctr" eaLnBrk="1" hangingPunct="1"/>
            <a:r>
              <a:rPr lang="en-US" b="1" dirty="0">
                <a:solidFill>
                  <a:schemeClr val="accent3">
                    <a:lumMod val="50000"/>
                  </a:schemeClr>
                </a:solidFill>
              </a:rPr>
              <a:t>FAFSA or TASFA</a:t>
            </a:r>
          </a:p>
        </p:txBody>
      </p:sp>
      <p:pic>
        <p:nvPicPr>
          <p:cNvPr id="3" name="Picture 2">
            <a:extLst>
              <a:ext uri="{FF2B5EF4-FFF2-40B4-BE49-F238E27FC236}">
                <a16:creationId xmlns:a16="http://schemas.microsoft.com/office/drawing/2014/main" id="{6F3BD923-EBD0-4385-8F20-0F340C25D623}"/>
              </a:ext>
            </a:extLst>
          </p:cNvPr>
          <p:cNvPicPr>
            <a:picLocks noChangeAspect="1"/>
          </p:cNvPicPr>
          <p:nvPr/>
        </p:nvPicPr>
        <p:blipFill>
          <a:blip r:embed="rId3"/>
          <a:stretch>
            <a:fillRect/>
          </a:stretch>
        </p:blipFill>
        <p:spPr>
          <a:xfrm>
            <a:off x="213704" y="1371600"/>
            <a:ext cx="8716591" cy="4839375"/>
          </a:xfrm>
          <a:prstGeom prst="rect">
            <a:avLst/>
          </a:prstGeom>
        </p:spPr>
      </p:pic>
    </p:spTree>
    <p:extLst>
      <p:ext uri="{BB962C8B-B14F-4D97-AF65-F5344CB8AC3E}">
        <p14:creationId xmlns:p14="http://schemas.microsoft.com/office/powerpoint/2010/main" val="220916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itle 1"/>
          <p:cNvSpPr>
            <a:spLocks noGrp="1"/>
          </p:cNvSpPr>
          <p:nvPr>
            <p:ph type="title"/>
          </p:nvPr>
        </p:nvSpPr>
        <p:spPr>
          <a:xfrm>
            <a:off x="723900" y="428624"/>
            <a:ext cx="7924800" cy="1095375"/>
          </a:xfrm>
        </p:spPr>
        <p:txBody>
          <a:bodyPr>
            <a:normAutofit fontScale="90000"/>
          </a:bodyPr>
          <a:lstStyle/>
          <a:p>
            <a:pPr algn="ctr" eaLnBrk="1" hangingPunct="1"/>
            <a:r>
              <a:rPr lang="en-US" b="1" dirty="0">
                <a:solidFill>
                  <a:schemeClr val="accent3">
                    <a:lumMod val="50000"/>
                  </a:schemeClr>
                </a:solidFill>
              </a:rPr>
              <a:t>Texas Application for State Financial Aid   (TASFA)</a:t>
            </a:r>
          </a:p>
        </p:txBody>
      </p:sp>
      <p:sp>
        <p:nvSpPr>
          <p:cNvPr id="6" name="TextBox 5">
            <a:extLst>
              <a:ext uri="{FF2B5EF4-FFF2-40B4-BE49-F238E27FC236}">
                <a16:creationId xmlns:a16="http://schemas.microsoft.com/office/drawing/2014/main" id="{026CB787-8463-4227-9696-3F1FE510575D}"/>
              </a:ext>
            </a:extLst>
          </p:cNvPr>
          <p:cNvSpPr txBox="1"/>
          <p:nvPr/>
        </p:nvSpPr>
        <p:spPr>
          <a:xfrm>
            <a:off x="457199" y="1559858"/>
            <a:ext cx="8404971" cy="4832092"/>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accent3">
                    <a:lumMod val="50000"/>
                  </a:schemeClr>
                </a:solidFill>
              </a:rPr>
              <a:t>Students that are classified as Texas Residents but are not eligible to apply for federal financial aid using the FAFSA, may be eligible to complete the TASFA application. Generally speaking, these students do not meet the definition of citizen or eligible non-citizen.</a:t>
            </a:r>
          </a:p>
          <a:p>
            <a:endParaRPr lang="en-US" sz="1600" dirty="0"/>
          </a:p>
          <a:p>
            <a:pPr marL="171450" indent="-171450">
              <a:buFont typeface="Arial" panose="020B0604020202020204" pitchFamily="34" charset="0"/>
              <a:buChar char="•"/>
            </a:pPr>
            <a:r>
              <a:rPr lang="en-US" sz="1600" dirty="0">
                <a:solidFill>
                  <a:schemeClr val="accent3">
                    <a:lumMod val="50000"/>
                  </a:schemeClr>
                </a:solidFill>
              </a:rPr>
              <a:t>The following are the state financial aid programs that TASFA students </a:t>
            </a:r>
            <a:r>
              <a:rPr lang="en-US" sz="1600" i="1" dirty="0">
                <a:solidFill>
                  <a:schemeClr val="accent3">
                    <a:lumMod val="50000"/>
                  </a:schemeClr>
                </a:solidFill>
              </a:rPr>
              <a:t>may</a:t>
            </a:r>
            <a:r>
              <a:rPr lang="en-US" sz="1600" dirty="0">
                <a:solidFill>
                  <a:schemeClr val="accent3">
                    <a:lumMod val="50000"/>
                  </a:schemeClr>
                </a:solidFill>
              </a:rPr>
              <a:t> be eligible for. Please check with the institution to determine the exact rules at that particular school: </a:t>
            </a:r>
          </a:p>
          <a:p>
            <a:endParaRPr lang="en-US" sz="1200" dirty="0">
              <a:solidFill>
                <a:schemeClr val="accent3">
                  <a:lumMod val="50000"/>
                </a:schemeClr>
              </a:solidFill>
            </a:endParaRPr>
          </a:p>
          <a:p>
            <a:pPr marL="628650" lvl="1" indent="-171450">
              <a:lnSpc>
                <a:spcPct val="150000"/>
              </a:lnSpc>
              <a:buFont typeface="Arial" panose="020B0604020202020204" pitchFamily="34" charset="0"/>
              <a:buChar char="•"/>
            </a:pPr>
            <a:r>
              <a:rPr lang="en-US" sz="1600" dirty="0">
                <a:solidFill>
                  <a:schemeClr val="accent3">
                    <a:lumMod val="50000"/>
                  </a:schemeClr>
                </a:solidFill>
              </a:rPr>
              <a:t>Texas Public Education Grant (TPEG) </a:t>
            </a:r>
          </a:p>
          <a:p>
            <a:pPr marL="628650" lvl="1" indent="-171450">
              <a:lnSpc>
                <a:spcPct val="150000"/>
              </a:lnSpc>
              <a:buFont typeface="Arial" panose="020B0604020202020204" pitchFamily="34" charset="0"/>
              <a:buChar char="•"/>
            </a:pPr>
            <a:r>
              <a:rPr lang="en-US" sz="1600" dirty="0">
                <a:solidFill>
                  <a:schemeClr val="accent3">
                    <a:lumMod val="50000"/>
                  </a:schemeClr>
                </a:solidFill>
              </a:rPr>
              <a:t>Texas Equalization Grant (TEG)</a:t>
            </a:r>
          </a:p>
          <a:p>
            <a:pPr marL="628650" lvl="1" indent="-171450">
              <a:lnSpc>
                <a:spcPct val="150000"/>
              </a:lnSpc>
              <a:buFont typeface="Arial" panose="020B0604020202020204" pitchFamily="34" charset="0"/>
              <a:buChar char="•"/>
            </a:pPr>
            <a:r>
              <a:rPr lang="en-US" sz="1600" dirty="0">
                <a:solidFill>
                  <a:schemeClr val="accent3">
                    <a:lumMod val="50000"/>
                  </a:schemeClr>
                </a:solidFill>
              </a:rPr>
              <a:t>TEXAS Grant (4 year universities only) </a:t>
            </a:r>
          </a:p>
          <a:p>
            <a:pPr marL="628650" lvl="1" indent="-171450">
              <a:lnSpc>
                <a:spcPct val="150000"/>
              </a:lnSpc>
              <a:buFont typeface="Arial" panose="020B0604020202020204" pitchFamily="34" charset="0"/>
              <a:buChar char="•"/>
            </a:pPr>
            <a:r>
              <a:rPr lang="en-US" sz="1600" dirty="0">
                <a:solidFill>
                  <a:schemeClr val="accent3">
                    <a:lumMod val="50000"/>
                  </a:schemeClr>
                </a:solidFill>
              </a:rPr>
              <a:t>Texas College Work-Study </a:t>
            </a:r>
          </a:p>
          <a:p>
            <a:pPr marL="628650" lvl="1" indent="-171450">
              <a:lnSpc>
                <a:spcPct val="150000"/>
              </a:lnSpc>
              <a:buFont typeface="Arial" panose="020B0604020202020204" pitchFamily="34" charset="0"/>
              <a:buChar char="•"/>
            </a:pPr>
            <a:r>
              <a:rPr lang="en-US" sz="1600" dirty="0">
                <a:solidFill>
                  <a:schemeClr val="accent3">
                    <a:lumMod val="50000"/>
                  </a:schemeClr>
                </a:solidFill>
              </a:rPr>
              <a:t>State Exemption Programs </a:t>
            </a:r>
          </a:p>
          <a:p>
            <a:pPr marL="628650" lvl="1" indent="-171450">
              <a:lnSpc>
                <a:spcPct val="150000"/>
              </a:lnSpc>
              <a:buFont typeface="Arial" panose="020B0604020202020204" pitchFamily="34" charset="0"/>
              <a:buChar char="•"/>
            </a:pPr>
            <a:r>
              <a:rPr lang="en-US" sz="1600" dirty="0">
                <a:solidFill>
                  <a:schemeClr val="accent3">
                    <a:lumMod val="50000"/>
                  </a:schemeClr>
                </a:solidFill>
              </a:rPr>
              <a:t>College Access Loan (CAL)</a:t>
            </a:r>
          </a:p>
          <a:p>
            <a:pPr lvl="1"/>
            <a:endParaRPr lang="en-US" sz="1600" dirty="0"/>
          </a:p>
          <a:p>
            <a:pPr marL="171450" indent="-171450">
              <a:buFont typeface="Arial" panose="020B0604020202020204" pitchFamily="34" charset="0"/>
              <a:buChar char="•"/>
            </a:pPr>
            <a:r>
              <a:rPr lang="en-US" sz="1600" dirty="0">
                <a:solidFill>
                  <a:schemeClr val="accent3">
                    <a:lumMod val="50000"/>
                  </a:schemeClr>
                </a:solidFill>
              </a:rPr>
              <a:t>English and Spanish applications can be found at: </a:t>
            </a:r>
            <a:r>
              <a:rPr lang="en-US" sz="1600" dirty="0">
                <a:solidFill>
                  <a:srgbClr val="0070C0"/>
                </a:solidFill>
                <a:hlinkClick r:id="rId4">
                  <a:extLst>
                    <a:ext uri="{A12FA001-AC4F-418D-AE19-62706E023703}">
                      <ahyp:hlinkClr xmlns:ahyp="http://schemas.microsoft.com/office/drawing/2018/hyperlinkcolor" val="tx"/>
                    </a:ext>
                  </a:extLst>
                </a:hlinkClick>
              </a:rPr>
              <a:t>http://www.collegeforalltexans.com/</a:t>
            </a:r>
            <a:endParaRPr lang="en-US" sz="1600" dirty="0">
              <a:solidFill>
                <a:srgbClr val="0070C0"/>
              </a:solidFill>
            </a:endParaRPr>
          </a:p>
        </p:txBody>
      </p:sp>
      <p:pic>
        <p:nvPicPr>
          <p:cNvPr id="8" name="Picture 7">
            <a:extLst>
              <a:ext uri="{FF2B5EF4-FFF2-40B4-BE49-F238E27FC236}">
                <a16:creationId xmlns:a16="http://schemas.microsoft.com/office/drawing/2014/main" id="{2E63D6E3-AB01-4021-A006-3254E8EA7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3733800"/>
            <a:ext cx="2004171" cy="2004171"/>
          </a:xfrm>
          <a:prstGeom prst="rect">
            <a:avLst/>
          </a:prstGeom>
        </p:spPr>
      </p:pic>
    </p:spTree>
    <p:extLst>
      <p:ext uri="{BB962C8B-B14F-4D97-AF65-F5344CB8AC3E}">
        <p14:creationId xmlns:p14="http://schemas.microsoft.com/office/powerpoint/2010/main" val="73712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20200" y="416830"/>
            <a:ext cx="7503599" cy="762000"/>
          </a:xfrm>
        </p:spPr>
        <p:txBody>
          <a:bodyPr/>
          <a:lstStyle/>
          <a:p>
            <a:pPr algn="ctr" eaLnBrk="1" hangingPunct="1"/>
            <a:r>
              <a:rPr lang="en-US" b="1" dirty="0">
                <a:solidFill>
                  <a:srgbClr val="083344"/>
                </a:solidFill>
              </a:rPr>
              <a:t>What Is Financial Aid?</a:t>
            </a:r>
          </a:p>
        </p:txBody>
      </p:sp>
      <p:sp>
        <p:nvSpPr>
          <p:cNvPr id="3075" name="Rectangle 3"/>
          <p:cNvSpPr>
            <a:spLocks noGrp="1" noChangeArrowheads="1"/>
          </p:cNvSpPr>
          <p:nvPr>
            <p:ph idx="1"/>
          </p:nvPr>
        </p:nvSpPr>
        <p:spPr>
          <a:xfrm>
            <a:off x="642938" y="1752600"/>
            <a:ext cx="5757862" cy="4373563"/>
          </a:xfrm>
        </p:spPr>
        <p:txBody>
          <a:bodyPr/>
          <a:lstStyle/>
          <a:p>
            <a:pPr marL="0" indent="0" eaLnBrk="1" hangingPunct="1">
              <a:spcBef>
                <a:spcPts val="0"/>
              </a:spcBef>
              <a:buNone/>
            </a:pPr>
            <a:endParaRPr lang="en-US" sz="3000" dirty="0">
              <a:solidFill>
                <a:srgbClr val="083344"/>
              </a:solidFill>
            </a:endParaRPr>
          </a:p>
          <a:p>
            <a:pPr marL="0" indent="0">
              <a:spcBef>
                <a:spcPts val="0"/>
              </a:spcBef>
              <a:buNone/>
            </a:pPr>
            <a:r>
              <a:rPr lang="en-US" sz="3200" dirty="0">
                <a:solidFill>
                  <a:schemeClr val="accent3">
                    <a:lumMod val="50000"/>
                  </a:schemeClr>
                </a:solidFill>
                <a:latin typeface="Arial" panose="020B0604020202020204" pitchFamily="34" charset="0"/>
                <a:cs typeface="Arial" panose="020B0604020202020204" pitchFamily="34" charset="0"/>
              </a:rPr>
              <a:t>Financial aid consists of funds provided to students and families to help pay for postsecondary educational expenses.</a:t>
            </a:r>
          </a:p>
          <a:p>
            <a:pPr marL="0" indent="0" eaLnBrk="1" hangingPunct="1">
              <a:spcBef>
                <a:spcPts val="0"/>
              </a:spcBef>
              <a:buNone/>
            </a:pPr>
            <a:endParaRPr lang="en-US" sz="3000" dirty="0">
              <a:solidFill>
                <a:srgbClr val="08334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619" y="1909540"/>
            <a:ext cx="3314700" cy="3314700"/>
          </a:xfrm>
          <a:prstGeom prst="rect">
            <a:avLst/>
          </a:prstGeom>
        </p:spPr>
      </p:pic>
    </p:spTree>
    <p:extLst>
      <p:ext uri="{BB962C8B-B14F-4D97-AF65-F5344CB8AC3E}">
        <p14:creationId xmlns:p14="http://schemas.microsoft.com/office/powerpoint/2010/main" val="221404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33610"/>
            <a:ext cx="7848600" cy="671290"/>
          </a:xfrm>
        </p:spPr>
        <p:txBody>
          <a:bodyPr/>
          <a:lstStyle/>
          <a:p>
            <a:pPr algn="ctr" eaLnBrk="1" hangingPunct="1"/>
            <a:r>
              <a:rPr lang="en-US" b="1" dirty="0">
                <a:solidFill>
                  <a:srgbClr val="083344"/>
                </a:solidFill>
              </a:rPr>
              <a:t>Scholarships</a:t>
            </a:r>
          </a:p>
        </p:txBody>
      </p:sp>
      <p:sp>
        <p:nvSpPr>
          <p:cNvPr id="18435" name="Content Placeholder 2"/>
          <p:cNvSpPr>
            <a:spLocks noGrp="1"/>
          </p:cNvSpPr>
          <p:nvPr>
            <p:ph idx="1"/>
          </p:nvPr>
        </p:nvSpPr>
        <p:spPr>
          <a:xfrm>
            <a:off x="685800" y="1538510"/>
            <a:ext cx="7162800" cy="3962400"/>
          </a:xfrm>
        </p:spPr>
        <p:txBody>
          <a:bodyPr>
            <a:normAutofit/>
          </a:bodyPr>
          <a:lstStyle/>
          <a:p>
            <a:pPr>
              <a:spcBef>
                <a:spcPts val="0"/>
              </a:spcBef>
            </a:pPr>
            <a:r>
              <a:rPr lang="en-US" sz="2400" dirty="0">
                <a:solidFill>
                  <a:srgbClr val="083344"/>
                </a:solidFill>
                <a:latin typeface="Arial" panose="020B0604020202020204" pitchFamily="34" charset="0"/>
                <a:cs typeface="Arial" panose="020B0604020202020204" pitchFamily="34" charset="0"/>
              </a:rPr>
              <a:t>A scholarship is money given by individuals, companies or organizations based either on need, merit, or some other qualification.  </a:t>
            </a:r>
          </a:p>
          <a:p>
            <a:pPr marL="0" indent="0">
              <a:spcBef>
                <a:spcPts val="0"/>
              </a:spcBef>
              <a:buNone/>
            </a:pPr>
            <a:endParaRPr lang="en-US" sz="2400" dirty="0">
              <a:solidFill>
                <a:srgbClr val="083344"/>
              </a:solidFill>
              <a:latin typeface="Arial" panose="020B0604020202020204" pitchFamily="34" charset="0"/>
              <a:cs typeface="Arial" panose="020B0604020202020204" pitchFamily="34" charset="0"/>
            </a:endParaRPr>
          </a:p>
          <a:p>
            <a:pPr>
              <a:spcBef>
                <a:spcPts val="0"/>
              </a:spcBef>
            </a:pPr>
            <a:r>
              <a:rPr lang="en-US" sz="2400" dirty="0">
                <a:solidFill>
                  <a:srgbClr val="083344"/>
                </a:solidFill>
                <a:latin typeface="Arial" panose="020B0604020202020204" pitchFamily="34" charset="0"/>
                <a:cs typeface="Arial" panose="020B0604020202020204" pitchFamily="34" charset="0"/>
              </a:rPr>
              <a:t>Considered “gift aid”, which means </a:t>
            </a:r>
            <a:br>
              <a:rPr lang="en-US" sz="2400" dirty="0">
                <a:solidFill>
                  <a:srgbClr val="083344"/>
                </a:solidFill>
                <a:latin typeface="Arial" panose="020B0604020202020204" pitchFamily="34" charset="0"/>
                <a:cs typeface="Arial" panose="020B0604020202020204" pitchFamily="34" charset="0"/>
              </a:rPr>
            </a:br>
            <a:r>
              <a:rPr lang="en-US" sz="2400" dirty="0">
                <a:solidFill>
                  <a:srgbClr val="083344"/>
                </a:solidFill>
                <a:latin typeface="Arial" panose="020B0604020202020204" pitchFamily="34" charset="0"/>
                <a:cs typeface="Arial" panose="020B0604020202020204" pitchFamily="34" charset="0"/>
              </a:rPr>
              <a:t>free money</a:t>
            </a:r>
          </a:p>
          <a:p>
            <a:pPr marL="0" indent="0">
              <a:spcBef>
                <a:spcPts val="0"/>
              </a:spcBef>
              <a:buNone/>
            </a:pPr>
            <a:endParaRPr lang="en-US" sz="2400" dirty="0">
              <a:solidFill>
                <a:srgbClr val="083344"/>
              </a:solidFill>
              <a:latin typeface="Arial" panose="020B0604020202020204" pitchFamily="34" charset="0"/>
              <a:cs typeface="Arial" panose="020B0604020202020204" pitchFamily="34" charset="0"/>
            </a:endParaRPr>
          </a:p>
          <a:p>
            <a:pPr>
              <a:spcBef>
                <a:spcPts val="0"/>
              </a:spcBef>
            </a:pPr>
            <a:r>
              <a:rPr lang="en-US" sz="2400" dirty="0">
                <a:solidFill>
                  <a:srgbClr val="083344"/>
                </a:solidFill>
                <a:latin typeface="Arial" panose="020B0604020202020204" pitchFamily="34" charset="0"/>
                <a:cs typeface="Arial" panose="020B0604020202020204" pitchFamily="34" charset="0"/>
              </a:rPr>
              <a:t>Does not usually require you to file </a:t>
            </a:r>
            <a:br>
              <a:rPr lang="en-US" sz="2400" dirty="0">
                <a:solidFill>
                  <a:srgbClr val="083344"/>
                </a:solidFill>
                <a:latin typeface="Arial" panose="020B0604020202020204" pitchFamily="34" charset="0"/>
                <a:cs typeface="Arial" panose="020B0604020202020204" pitchFamily="34" charset="0"/>
              </a:rPr>
            </a:br>
            <a:r>
              <a:rPr lang="en-US" sz="2400" dirty="0">
                <a:solidFill>
                  <a:srgbClr val="083344"/>
                </a:solidFill>
                <a:latin typeface="Arial" panose="020B0604020202020204" pitchFamily="34" charset="0"/>
                <a:cs typeface="Arial" panose="020B0604020202020204" pitchFamily="34" charset="0"/>
              </a:rPr>
              <a:t>a FAFSA (check with donor)</a:t>
            </a:r>
          </a:p>
          <a:p>
            <a:pPr marL="0" indent="0">
              <a:lnSpc>
                <a:spcPct val="90000"/>
              </a:lnSpc>
              <a:spcBef>
                <a:spcPts val="0"/>
              </a:spcBef>
              <a:buNone/>
            </a:pPr>
            <a:endParaRPr lang="en-US" sz="2900" dirty="0">
              <a:solidFill>
                <a:srgbClr val="083344"/>
              </a:solidFill>
            </a:endParaRPr>
          </a:p>
        </p:txBody>
      </p:sp>
      <p:pic>
        <p:nvPicPr>
          <p:cNvPr id="9" name="Picture 8" descr="Mitt Romney: Make Politics Hilarious Again. | The Byronic Man"/>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3048000"/>
            <a:ext cx="1814153" cy="2496899"/>
          </a:xfrm>
          <a:prstGeom prst="rect">
            <a:avLst/>
          </a:prstGeom>
          <a:ln>
            <a:solidFill>
              <a:srgbClr val="003960"/>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33610"/>
            <a:ext cx="7848600" cy="671290"/>
          </a:xfrm>
        </p:spPr>
        <p:txBody>
          <a:bodyPr/>
          <a:lstStyle/>
          <a:p>
            <a:pPr algn="ctr" eaLnBrk="1" hangingPunct="1"/>
            <a:r>
              <a:rPr lang="en-US" b="1" dirty="0">
                <a:solidFill>
                  <a:schemeClr val="accent3">
                    <a:lumMod val="50000"/>
                  </a:schemeClr>
                </a:solidFill>
              </a:rPr>
              <a:t>Suggested Sequence</a:t>
            </a:r>
          </a:p>
        </p:txBody>
      </p:sp>
      <p:sp>
        <p:nvSpPr>
          <p:cNvPr id="18435" name="Content Placeholder 2"/>
          <p:cNvSpPr>
            <a:spLocks noGrp="1"/>
          </p:cNvSpPr>
          <p:nvPr>
            <p:ph idx="1"/>
          </p:nvPr>
        </p:nvSpPr>
        <p:spPr>
          <a:xfrm>
            <a:off x="554656" y="1504950"/>
            <a:ext cx="8077200" cy="4953000"/>
          </a:xfrm>
        </p:spPr>
        <p:txBody>
          <a:bodyPr>
            <a:normAutofit/>
          </a:bodyPr>
          <a:lstStyle/>
          <a:p>
            <a:pPr marL="0" indent="0">
              <a:spcBef>
                <a:spcPct val="0"/>
              </a:spcBef>
              <a:buNone/>
            </a:pPr>
            <a:r>
              <a:rPr lang="en-US" sz="2400" dirty="0">
                <a:solidFill>
                  <a:schemeClr val="accent3">
                    <a:lumMod val="50000"/>
                  </a:schemeClr>
                </a:solidFill>
                <a:latin typeface="Arial" panose="020B0604020202020204" pitchFamily="34" charset="0"/>
                <a:cs typeface="Arial" panose="020B0604020202020204" pitchFamily="34" charset="0"/>
              </a:rPr>
              <a:t>To maximize your scholarship odds, apply in the following order:</a:t>
            </a:r>
          </a:p>
          <a:p>
            <a:pPr>
              <a:spcBef>
                <a:spcPct val="0"/>
              </a:spcBef>
              <a:buNone/>
            </a:pPr>
            <a:endParaRPr lang="en-US" dirty="0">
              <a:solidFill>
                <a:schemeClr val="accent3">
                  <a:lumMod val="50000"/>
                </a:schemeClr>
              </a:solidFill>
              <a:latin typeface="Arial" panose="020B0604020202020204" pitchFamily="34" charset="0"/>
              <a:cs typeface="Arial" panose="020B0604020202020204" pitchFamily="34" charset="0"/>
            </a:endParaRPr>
          </a:p>
          <a:p>
            <a:pPr marL="457200" lvl="1" indent="0">
              <a:spcBef>
                <a:spcPts val="600"/>
              </a:spcBef>
              <a:buNone/>
            </a:pPr>
            <a:r>
              <a:rPr lang="en-US" sz="2400" dirty="0">
                <a:solidFill>
                  <a:schemeClr val="accent3">
                    <a:lumMod val="50000"/>
                  </a:schemeClr>
                </a:solidFill>
                <a:latin typeface="Arial" panose="020B0604020202020204" pitchFamily="34" charset="0"/>
                <a:cs typeface="Arial" panose="020B0604020202020204" pitchFamily="34" charset="0"/>
              </a:rPr>
              <a:t>	 The college(s) you are attending</a:t>
            </a:r>
          </a:p>
          <a:p>
            <a:pPr marL="457200" lvl="1" indent="0">
              <a:spcBef>
                <a:spcPts val="600"/>
              </a:spcBef>
              <a:buNone/>
            </a:pPr>
            <a:endParaRPr lang="en-US" sz="200" dirty="0">
              <a:solidFill>
                <a:schemeClr val="accent3">
                  <a:lumMod val="50000"/>
                </a:schemeClr>
              </a:solidFill>
              <a:latin typeface="Arial" panose="020B0604020202020204" pitchFamily="34" charset="0"/>
              <a:cs typeface="Arial" panose="020B0604020202020204" pitchFamily="34" charset="0"/>
            </a:endParaRPr>
          </a:p>
          <a:p>
            <a:pPr lvl="3">
              <a:spcBef>
                <a:spcPts val="600"/>
              </a:spcBef>
              <a:buFont typeface="Wingdings" panose="05000000000000000000" pitchFamily="2" charset="2"/>
              <a:buChar char="Ø"/>
            </a:pPr>
            <a:r>
              <a:rPr lang="en-US" sz="2000" dirty="0">
                <a:solidFill>
                  <a:schemeClr val="accent3">
                    <a:lumMod val="50000"/>
                  </a:schemeClr>
                </a:solidFill>
                <a:latin typeface="Arial" panose="020B0604020202020204" pitchFamily="34" charset="0"/>
                <a:cs typeface="Arial" panose="020B0604020202020204" pitchFamily="34" charset="0"/>
              </a:rPr>
              <a:t>Don’t forget to speak to the department of your major. These scholarships are often not advertised.</a:t>
            </a:r>
          </a:p>
          <a:p>
            <a:pPr marL="0" indent="0">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marL="457200" lvl="1" indent="0">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	 Local companies, organizations, houses of</a:t>
            </a:r>
            <a:br>
              <a:rPr lang="en-US" sz="2400" dirty="0">
                <a:solidFill>
                  <a:schemeClr val="accent3">
                    <a:lumMod val="50000"/>
                  </a:schemeClr>
                </a:solidFill>
                <a:latin typeface="Arial" panose="020B0604020202020204" pitchFamily="34" charset="0"/>
                <a:cs typeface="Arial" panose="020B0604020202020204" pitchFamily="34" charset="0"/>
              </a:rPr>
            </a:br>
            <a:r>
              <a:rPr lang="en-US" sz="2400" dirty="0">
                <a:solidFill>
                  <a:schemeClr val="accent3">
                    <a:lumMod val="50000"/>
                  </a:schemeClr>
                </a:solidFill>
                <a:latin typeface="Arial" panose="020B0604020202020204" pitchFamily="34" charset="0"/>
                <a:cs typeface="Arial" panose="020B0604020202020204" pitchFamily="34" charset="0"/>
              </a:rPr>
              <a:t>     </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accent3">
                    <a:lumMod val="50000"/>
                  </a:schemeClr>
                </a:solidFill>
                <a:latin typeface="Arial" panose="020B0604020202020204" pitchFamily="34" charset="0"/>
                <a:cs typeface="Arial" panose="020B0604020202020204" pitchFamily="34" charset="0"/>
              </a:rPr>
              <a:t>worship, etc. </a:t>
            </a:r>
          </a:p>
          <a:p>
            <a:pPr marL="0" indent="0">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marL="457200" lvl="1" indent="0">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	 National scholarships/big search engines </a:t>
            </a:r>
          </a:p>
          <a:p>
            <a:pPr lvl="1" fontAlgn="auto">
              <a:lnSpc>
                <a:spcPct val="90000"/>
              </a:lnSpc>
              <a:spcBef>
                <a:spcPts val="0"/>
              </a:spcBef>
              <a:buFont typeface="Wingdings" panose="05000000000000000000" pitchFamily="2" charset="2"/>
              <a:buChar char="Ø"/>
            </a:pPr>
            <a:endParaRPr lang="en-US" sz="2800" dirty="0">
              <a:solidFill>
                <a:schemeClr val="accent3">
                  <a:lumMod val="50000"/>
                </a:schemeClr>
              </a:solidFill>
            </a:endParaRPr>
          </a:p>
          <a:p>
            <a:pPr fontAlgn="auto">
              <a:lnSpc>
                <a:spcPct val="90000"/>
              </a:lnSpc>
              <a:spcBef>
                <a:spcPts val="0"/>
              </a:spcBef>
              <a:buFontTx/>
              <a:buNone/>
            </a:pPr>
            <a:endParaRPr lang="en-US" dirty="0"/>
          </a:p>
          <a:p>
            <a:pPr fontAlgn="auto">
              <a:lnSpc>
                <a:spcPct val="80000"/>
              </a:lnSpc>
              <a:buFontTx/>
              <a:buNone/>
            </a:pPr>
            <a:endParaRPr lang="en-US" sz="2800" dirty="0"/>
          </a:p>
          <a:p>
            <a:pPr marL="0" indent="0">
              <a:lnSpc>
                <a:spcPct val="90000"/>
              </a:lnSpc>
              <a:spcBef>
                <a:spcPts val="0"/>
              </a:spcBef>
              <a:buNone/>
            </a:pPr>
            <a:endParaRPr lang="en-US" sz="2900" dirty="0">
              <a:solidFill>
                <a:srgbClr val="083344"/>
              </a:solidFill>
            </a:endParaRPr>
          </a:p>
        </p:txBody>
      </p:sp>
      <p:grpSp>
        <p:nvGrpSpPr>
          <p:cNvPr id="5" name="Group 4">
            <a:extLst>
              <a:ext uri="{FF2B5EF4-FFF2-40B4-BE49-F238E27FC236}">
                <a16:creationId xmlns:a16="http://schemas.microsoft.com/office/drawing/2014/main" id="{97779ACF-280D-4DDF-8D52-628E6EC12AE2}"/>
              </a:ext>
            </a:extLst>
          </p:cNvPr>
          <p:cNvGrpSpPr/>
          <p:nvPr/>
        </p:nvGrpSpPr>
        <p:grpSpPr>
          <a:xfrm>
            <a:off x="800100" y="2552380"/>
            <a:ext cx="533400" cy="533400"/>
            <a:chOff x="800100" y="2514600"/>
            <a:chExt cx="533400" cy="533400"/>
          </a:xfrm>
        </p:grpSpPr>
        <p:sp>
          <p:nvSpPr>
            <p:cNvPr id="2" name="Oval 1">
              <a:extLst>
                <a:ext uri="{FF2B5EF4-FFF2-40B4-BE49-F238E27FC236}">
                  <a16:creationId xmlns:a16="http://schemas.microsoft.com/office/drawing/2014/main" id="{A689838C-CF3E-40EA-9D1E-5FB1DECB559C}"/>
                </a:ext>
              </a:extLst>
            </p:cNvPr>
            <p:cNvSpPr/>
            <p:nvPr/>
          </p:nvSpPr>
          <p:spPr>
            <a:xfrm>
              <a:off x="800100" y="2514600"/>
              <a:ext cx="533400" cy="5334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3" name="TextBox 2">
              <a:extLst>
                <a:ext uri="{FF2B5EF4-FFF2-40B4-BE49-F238E27FC236}">
                  <a16:creationId xmlns:a16="http://schemas.microsoft.com/office/drawing/2014/main" id="{E2B73C10-7FB6-4733-998E-BF79D7CF024D}"/>
                </a:ext>
              </a:extLst>
            </p:cNvPr>
            <p:cNvSpPr txBox="1"/>
            <p:nvPr/>
          </p:nvSpPr>
          <p:spPr>
            <a:xfrm>
              <a:off x="891097" y="2576964"/>
              <a:ext cx="327334" cy="400110"/>
            </a:xfrm>
            <a:prstGeom prst="rect">
              <a:avLst/>
            </a:prstGeom>
            <a:noFill/>
          </p:spPr>
          <p:txBody>
            <a:bodyPr wrap="none" rtlCol="0">
              <a:spAutoFit/>
            </a:bodyPr>
            <a:lstStyle/>
            <a:p>
              <a:r>
                <a:rPr lang="en-US" sz="2000" dirty="0">
                  <a:solidFill>
                    <a:schemeClr val="bg1"/>
                  </a:solidFill>
                </a:rPr>
                <a:t>1</a:t>
              </a:r>
            </a:p>
          </p:txBody>
        </p:sp>
      </p:grpSp>
      <p:grpSp>
        <p:nvGrpSpPr>
          <p:cNvPr id="12" name="Group 11">
            <a:extLst>
              <a:ext uri="{FF2B5EF4-FFF2-40B4-BE49-F238E27FC236}">
                <a16:creationId xmlns:a16="http://schemas.microsoft.com/office/drawing/2014/main" id="{F018A465-26FB-43DD-BA61-3053AF70093D}"/>
              </a:ext>
            </a:extLst>
          </p:cNvPr>
          <p:cNvGrpSpPr/>
          <p:nvPr/>
        </p:nvGrpSpPr>
        <p:grpSpPr>
          <a:xfrm>
            <a:off x="800100" y="4219575"/>
            <a:ext cx="533400" cy="533400"/>
            <a:chOff x="800100" y="4219575"/>
            <a:chExt cx="533400" cy="533400"/>
          </a:xfrm>
        </p:grpSpPr>
        <p:sp>
          <p:nvSpPr>
            <p:cNvPr id="6" name="Oval 5">
              <a:extLst>
                <a:ext uri="{FF2B5EF4-FFF2-40B4-BE49-F238E27FC236}">
                  <a16:creationId xmlns:a16="http://schemas.microsoft.com/office/drawing/2014/main" id="{9F53D245-4B6B-4D8C-8E28-AA9A94289846}"/>
                </a:ext>
              </a:extLst>
            </p:cNvPr>
            <p:cNvSpPr/>
            <p:nvPr/>
          </p:nvSpPr>
          <p:spPr>
            <a:xfrm>
              <a:off x="800100" y="4219575"/>
              <a:ext cx="533400" cy="5334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9" name="TextBox 8">
              <a:extLst>
                <a:ext uri="{FF2B5EF4-FFF2-40B4-BE49-F238E27FC236}">
                  <a16:creationId xmlns:a16="http://schemas.microsoft.com/office/drawing/2014/main" id="{AD997EC9-CD02-4100-BFCF-F5B2FE332D08}"/>
                </a:ext>
              </a:extLst>
            </p:cNvPr>
            <p:cNvSpPr txBox="1"/>
            <p:nvPr/>
          </p:nvSpPr>
          <p:spPr>
            <a:xfrm>
              <a:off x="900722" y="4272344"/>
              <a:ext cx="327334" cy="400110"/>
            </a:xfrm>
            <a:prstGeom prst="rect">
              <a:avLst/>
            </a:prstGeom>
            <a:noFill/>
          </p:spPr>
          <p:txBody>
            <a:bodyPr wrap="none" rtlCol="0">
              <a:spAutoFit/>
            </a:bodyPr>
            <a:lstStyle/>
            <a:p>
              <a:r>
                <a:rPr lang="en-US" sz="2000" dirty="0">
                  <a:solidFill>
                    <a:schemeClr val="bg1"/>
                  </a:solidFill>
                </a:rPr>
                <a:t>2</a:t>
              </a:r>
            </a:p>
          </p:txBody>
        </p:sp>
      </p:grpSp>
      <p:grpSp>
        <p:nvGrpSpPr>
          <p:cNvPr id="11" name="Group 10">
            <a:extLst>
              <a:ext uri="{FF2B5EF4-FFF2-40B4-BE49-F238E27FC236}">
                <a16:creationId xmlns:a16="http://schemas.microsoft.com/office/drawing/2014/main" id="{0E4C4FE9-ABE0-4193-B081-C4C7A9103386}"/>
              </a:ext>
            </a:extLst>
          </p:cNvPr>
          <p:cNvGrpSpPr/>
          <p:nvPr/>
        </p:nvGrpSpPr>
        <p:grpSpPr>
          <a:xfrm>
            <a:off x="800100" y="5321698"/>
            <a:ext cx="533400" cy="533400"/>
            <a:chOff x="800100" y="5257800"/>
            <a:chExt cx="533400" cy="533400"/>
          </a:xfrm>
        </p:grpSpPr>
        <p:sp>
          <p:nvSpPr>
            <p:cNvPr id="7" name="Oval 6">
              <a:extLst>
                <a:ext uri="{FF2B5EF4-FFF2-40B4-BE49-F238E27FC236}">
                  <a16:creationId xmlns:a16="http://schemas.microsoft.com/office/drawing/2014/main" id="{E745C6DF-1A65-49EA-B8E1-9B71C7BC1FF7}"/>
                </a:ext>
              </a:extLst>
            </p:cNvPr>
            <p:cNvSpPr/>
            <p:nvPr/>
          </p:nvSpPr>
          <p:spPr>
            <a:xfrm>
              <a:off x="800100" y="5257800"/>
              <a:ext cx="533400" cy="5334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0" name="TextBox 9">
              <a:extLst>
                <a:ext uri="{FF2B5EF4-FFF2-40B4-BE49-F238E27FC236}">
                  <a16:creationId xmlns:a16="http://schemas.microsoft.com/office/drawing/2014/main" id="{CFBAFA8A-3CAC-40DB-9FC9-05E7EFEBA491}"/>
                </a:ext>
              </a:extLst>
            </p:cNvPr>
            <p:cNvSpPr txBox="1"/>
            <p:nvPr/>
          </p:nvSpPr>
          <p:spPr>
            <a:xfrm>
              <a:off x="900722" y="5324445"/>
              <a:ext cx="327334" cy="400110"/>
            </a:xfrm>
            <a:prstGeom prst="rect">
              <a:avLst/>
            </a:prstGeom>
            <a:noFill/>
          </p:spPr>
          <p:txBody>
            <a:bodyPr wrap="none" rtlCol="0">
              <a:spAutoFit/>
            </a:bodyPr>
            <a:lstStyle/>
            <a:p>
              <a:r>
                <a:rPr lang="en-US" sz="2000" dirty="0">
                  <a:solidFill>
                    <a:schemeClr val="bg1"/>
                  </a:solidFill>
                </a:rPr>
                <a:t>3</a:t>
              </a:r>
            </a:p>
          </p:txBody>
        </p:sp>
      </p:grpSp>
    </p:spTree>
    <p:extLst>
      <p:ext uri="{BB962C8B-B14F-4D97-AF65-F5344CB8AC3E}">
        <p14:creationId xmlns:p14="http://schemas.microsoft.com/office/powerpoint/2010/main" val="161039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33610"/>
            <a:ext cx="7848600" cy="671290"/>
          </a:xfrm>
        </p:spPr>
        <p:txBody>
          <a:bodyPr/>
          <a:lstStyle/>
          <a:p>
            <a:pPr algn="ctr" eaLnBrk="1" hangingPunct="1"/>
            <a:r>
              <a:rPr lang="en-US" b="1" dirty="0">
                <a:solidFill>
                  <a:schemeClr val="accent3">
                    <a:lumMod val="50000"/>
                  </a:schemeClr>
                </a:solidFill>
              </a:rPr>
              <a:t>Scholarship Scams</a:t>
            </a:r>
          </a:p>
        </p:txBody>
      </p:sp>
      <p:sp>
        <p:nvSpPr>
          <p:cNvPr id="18435" name="Content Placeholder 2"/>
          <p:cNvSpPr>
            <a:spLocks noGrp="1"/>
          </p:cNvSpPr>
          <p:nvPr>
            <p:ph idx="1"/>
          </p:nvPr>
        </p:nvSpPr>
        <p:spPr>
          <a:xfrm>
            <a:off x="685800" y="1447800"/>
            <a:ext cx="7391400" cy="5029200"/>
          </a:xfrm>
        </p:spPr>
        <p:txBody>
          <a:bodyPr>
            <a:normAutofit fontScale="92500" lnSpcReduction="10000"/>
          </a:bodyPr>
          <a:lstStyle/>
          <a:p>
            <a:pPr marL="0" indent="0">
              <a:buNone/>
              <a:defRPr/>
            </a:pPr>
            <a:r>
              <a:rPr lang="en-US" sz="2600" dirty="0">
                <a:solidFill>
                  <a:schemeClr val="accent3">
                    <a:lumMod val="50000"/>
                  </a:schemeClr>
                </a:solidFill>
                <a:latin typeface="Arial" panose="020B0604020202020204" pitchFamily="34" charset="0"/>
                <a:cs typeface="Arial" panose="020B0604020202020204" pitchFamily="34" charset="0"/>
              </a:rPr>
              <a:t>Be alert for the following red flags:</a:t>
            </a:r>
          </a:p>
          <a:p>
            <a:pPr marL="0" indent="0">
              <a:buNone/>
              <a:defRPr/>
            </a:pPr>
            <a:endParaRPr lang="en-US" sz="15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defRPr/>
            </a:pPr>
            <a:r>
              <a:rPr lang="en-US" sz="2600" dirty="0">
                <a:solidFill>
                  <a:schemeClr val="accent3">
                    <a:lumMod val="50000"/>
                  </a:schemeClr>
                </a:solidFill>
                <a:latin typeface="Arial" panose="020B0604020202020204" pitchFamily="34" charset="0"/>
                <a:cs typeface="Arial" panose="020B0604020202020204" pitchFamily="34" charset="0"/>
              </a:rPr>
              <a:t> A scholarship is guaranteed or your money </a:t>
            </a:r>
            <a:br>
              <a:rPr lang="en-US" sz="2600" dirty="0">
                <a:solidFill>
                  <a:schemeClr val="accent3">
                    <a:lumMod val="50000"/>
                  </a:schemeClr>
                </a:solidFill>
                <a:latin typeface="Arial" panose="020B0604020202020204" pitchFamily="34" charset="0"/>
                <a:cs typeface="Arial" panose="020B0604020202020204" pitchFamily="34" charset="0"/>
              </a:rPr>
            </a:br>
            <a:r>
              <a:rPr lang="en-US" sz="2600" dirty="0">
                <a:solidFill>
                  <a:schemeClr val="accent3">
                    <a:lumMod val="50000"/>
                  </a:schemeClr>
                </a:solidFill>
                <a:latin typeface="Arial" panose="020B0604020202020204" pitchFamily="34" charset="0"/>
                <a:cs typeface="Arial" panose="020B0604020202020204" pitchFamily="34" charset="0"/>
              </a:rPr>
              <a:t> back</a:t>
            </a:r>
          </a:p>
          <a:p>
            <a:pPr marL="0" indent="0">
              <a:lnSpc>
                <a:spcPct val="90000"/>
              </a:lnSpc>
              <a:spcBef>
                <a:spcPts val="0"/>
              </a:spcBef>
              <a:buNone/>
              <a:defRPr/>
            </a:pPr>
            <a:endParaRPr lang="en-US" sz="26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defRPr/>
            </a:pPr>
            <a:r>
              <a:rPr lang="en-US" sz="2600" dirty="0">
                <a:solidFill>
                  <a:schemeClr val="accent3">
                    <a:lumMod val="50000"/>
                  </a:schemeClr>
                </a:solidFill>
                <a:latin typeface="Arial" panose="020B0604020202020204" pitchFamily="34" charset="0"/>
                <a:cs typeface="Arial" panose="020B0604020202020204" pitchFamily="34" charset="0"/>
              </a:rPr>
              <a:t> Credit card or bank information to “hold” 	scholarship</a:t>
            </a:r>
          </a:p>
          <a:p>
            <a:pPr marL="0" indent="0">
              <a:lnSpc>
                <a:spcPct val="90000"/>
              </a:lnSpc>
              <a:spcBef>
                <a:spcPts val="0"/>
              </a:spcBef>
              <a:buNone/>
              <a:defRPr/>
            </a:pPr>
            <a:endParaRPr lang="en-US" sz="26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defRPr/>
            </a:pPr>
            <a:r>
              <a:rPr lang="en-US" sz="2600" dirty="0">
                <a:solidFill>
                  <a:schemeClr val="accent3">
                    <a:lumMod val="50000"/>
                  </a:schemeClr>
                </a:solidFill>
                <a:latin typeface="Arial" panose="020B0604020202020204" pitchFamily="34" charset="0"/>
                <a:cs typeface="Arial" panose="020B0604020202020204" pitchFamily="34" charset="0"/>
              </a:rPr>
              <a:t> Vague or no contact information</a:t>
            </a:r>
          </a:p>
          <a:p>
            <a:pPr marL="0" indent="0">
              <a:lnSpc>
                <a:spcPct val="90000"/>
              </a:lnSpc>
              <a:spcBef>
                <a:spcPts val="0"/>
              </a:spcBef>
              <a:buNone/>
              <a:defRPr/>
            </a:pPr>
            <a:endParaRPr lang="en-US" sz="26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defRPr/>
            </a:pPr>
            <a:r>
              <a:rPr lang="en-US" sz="2600" dirty="0">
                <a:solidFill>
                  <a:schemeClr val="accent3">
                    <a:lumMod val="50000"/>
                  </a:schemeClr>
                </a:solidFill>
                <a:latin typeface="Arial" panose="020B0604020202020204" pitchFamily="34" charset="0"/>
                <a:cs typeface="Arial" panose="020B0604020202020204" pitchFamily="34" charset="0"/>
              </a:rPr>
              <a:t>“You’ve been selected” or “You’re a finalist” in a </a:t>
            </a:r>
            <a:br>
              <a:rPr lang="en-US" sz="2600" dirty="0">
                <a:solidFill>
                  <a:schemeClr val="accent3">
                    <a:lumMod val="50000"/>
                  </a:schemeClr>
                </a:solidFill>
                <a:latin typeface="Arial" panose="020B0604020202020204" pitchFamily="34" charset="0"/>
                <a:cs typeface="Arial" panose="020B0604020202020204" pitchFamily="34" charset="0"/>
              </a:rPr>
            </a:br>
            <a:r>
              <a:rPr lang="en-US" sz="2600" dirty="0">
                <a:solidFill>
                  <a:schemeClr val="accent3">
                    <a:lumMod val="50000"/>
                  </a:schemeClr>
                </a:solidFill>
                <a:latin typeface="Arial" panose="020B0604020202020204" pitchFamily="34" charset="0"/>
                <a:cs typeface="Arial" panose="020B0604020202020204" pitchFamily="34" charset="0"/>
              </a:rPr>
              <a:t> contest you didn’t enter</a:t>
            </a:r>
          </a:p>
          <a:p>
            <a:pPr marL="0" indent="0">
              <a:lnSpc>
                <a:spcPct val="90000"/>
              </a:lnSpc>
              <a:spcBef>
                <a:spcPts val="0"/>
              </a:spcBef>
              <a:buNone/>
              <a:defRPr/>
            </a:pPr>
            <a:endParaRPr lang="en-US" sz="26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defRPr/>
            </a:pPr>
            <a:r>
              <a:rPr lang="en-US" sz="2600" dirty="0">
                <a:solidFill>
                  <a:schemeClr val="accent3">
                    <a:lumMod val="50000"/>
                  </a:schemeClr>
                </a:solidFill>
                <a:latin typeface="Arial" panose="020B0604020202020204" pitchFamily="34" charset="0"/>
                <a:cs typeface="Arial" panose="020B0604020202020204" pitchFamily="34" charset="0"/>
              </a:rPr>
              <a:t> “You can’t get this information anywhere else”</a:t>
            </a:r>
          </a:p>
          <a:p>
            <a:pPr marL="0" indent="0">
              <a:lnSpc>
                <a:spcPct val="90000"/>
              </a:lnSpc>
              <a:spcBef>
                <a:spcPts val="0"/>
              </a:spcBef>
              <a:buNone/>
              <a:defRPr/>
            </a:pPr>
            <a:endParaRPr lang="en-US" sz="2600" dirty="0">
              <a:solidFill>
                <a:schemeClr val="accent3">
                  <a:lumMod val="50000"/>
                </a:schemeClr>
              </a:solidFill>
              <a:latin typeface="Arial" panose="020B0604020202020204" pitchFamily="34" charset="0"/>
              <a:cs typeface="Arial" panose="020B0604020202020204" pitchFamily="34" charset="0"/>
            </a:endParaRPr>
          </a:p>
          <a:p>
            <a:pPr>
              <a:lnSpc>
                <a:spcPct val="90000"/>
              </a:lnSpc>
              <a:spcBef>
                <a:spcPts val="0"/>
              </a:spcBef>
              <a:defRPr/>
            </a:pPr>
            <a:r>
              <a:rPr lang="en-US" sz="2600" dirty="0">
                <a:solidFill>
                  <a:schemeClr val="accent3">
                    <a:lumMod val="50000"/>
                  </a:schemeClr>
                </a:solidFill>
                <a:latin typeface="Arial" panose="020B0604020202020204" pitchFamily="34" charset="0"/>
                <a:cs typeface="Arial" panose="020B0604020202020204" pitchFamily="34" charset="0"/>
              </a:rPr>
              <a:t> Masquerading as a government agency</a:t>
            </a:r>
          </a:p>
          <a:p>
            <a:pPr marL="0" indent="0">
              <a:lnSpc>
                <a:spcPct val="90000"/>
              </a:lnSpc>
              <a:spcBef>
                <a:spcPts val="0"/>
              </a:spcBef>
              <a:buNone/>
            </a:pPr>
            <a:endParaRPr lang="en-US" sz="2900" dirty="0">
              <a:solidFill>
                <a:srgbClr val="083344"/>
              </a:solidFill>
            </a:endParaRPr>
          </a:p>
        </p:txBody>
      </p:sp>
      <p:pic>
        <p:nvPicPr>
          <p:cNvPr id="2" name="Picture 1" descr="Clipart - Hirnlichtspiele's &lt;strong&gt;red&lt;/strong&gt; &lt;strong&gt;flag&lt;/strong&gt; vectorized"/>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1780" y="1447800"/>
            <a:ext cx="886968" cy="852229"/>
          </a:xfrm>
          <a:prstGeom prst="rect">
            <a:avLst/>
          </a:prstGeom>
        </p:spPr>
      </p:pic>
    </p:spTree>
    <p:extLst>
      <p:ext uri="{BB962C8B-B14F-4D97-AF65-F5344CB8AC3E}">
        <p14:creationId xmlns:p14="http://schemas.microsoft.com/office/powerpoint/2010/main" val="344498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57200"/>
            <a:ext cx="7848600" cy="762000"/>
          </a:xfrm>
        </p:spPr>
        <p:txBody>
          <a:bodyPr/>
          <a:lstStyle/>
          <a:p>
            <a:pPr algn="ctr" eaLnBrk="1" hangingPunct="1"/>
            <a:r>
              <a:rPr lang="en-US" b="1" dirty="0">
                <a:solidFill>
                  <a:schemeClr val="accent3">
                    <a:lumMod val="50000"/>
                  </a:schemeClr>
                </a:solidFill>
              </a:rPr>
              <a:t>Scam Alert cont.</a:t>
            </a:r>
          </a:p>
        </p:txBody>
      </p:sp>
      <p:sp>
        <p:nvSpPr>
          <p:cNvPr id="18435" name="Content Placeholder 2"/>
          <p:cNvSpPr>
            <a:spLocks noGrp="1"/>
          </p:cNvSpPr>
          <p:nvPr>
            <p:ph idx="1"/>
          </p:nvPr>
        </p:nvSpPr>
        <p:spPr>
          <a:xfrm>
            <a:off x="685800" y="1447800"/>
            <a:ext cx="8077200" cy="5029200"/>
          </a:xfrm>
        </p:spPr>
        <p:txBody>
          <a:bodyPr>
            <a:normAutofit/>
          </a:bodyPr>
          <a:lstStyle/>
          <a:p>
            <a:pPr algn="ctr" eaLnBrk="1" hangingPunct="1">
              <a:buNone/>
            </a:pPr>
            <a:r>
              <a:rPr lang="en-US" sz="2400" dirty="0">
                <a:solidFill>
                  <a:schemeClr val="accent3">
                    <a:lumMod val="50000"/>
                  </a:schemeClr>
                </a:solidFill>
                <a:latin typeface="Arial" panose="020B0604020202020204" pitchFamily="34" charset="0"/>
                <a:cs typeface="Arial" panose="020B0604020202020204" pitchFamily="34" charset="0"/>
              </a:rPr>
              <a:t>Scholarship scams are against the law!</a:t>
            </a:r>
          </a:p>
          <a:p>
            <a:pPr eaLnBrk="1" hangingPunct="1">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eaLnBrk="1" hangingPunct="1">
              <a:lnSpc>
                <a:spcPct val="90000"/>
              </a:lnSpc>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If you encounter any of these situations, report them to</a:t>
            </a:r>
          </a:p>
          <a:p>
            <a:pPr eaLnBrk="1" hangingPunct="1">
              <a:lnSpc>
                <a:spcPct val="90000"/>
              </a:lnSpc>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the:</a:t>
            </a:r>
          </a:p>
          <a:p>
            <a:pPr eaLnBrk="1" hangingPunct="1">
              <a:lnSpc>
                <a:spcPct val="90000"/>
              </a:lnSpc>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lvl="1">
              <a:lnSpc>
                <a:spcPct val="90000"/>
              </a:lnSpc>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 Federal Trade Commission @ </a:t>
            </a:r>
            <a:r>
              <a:rPr lang="en-US" sz="2400" b="1" u="sng" dirty="0">
                <a:solidFill>
                  <a:schemeClr val="accent3">
                    <a:lumMod val="50000"/>
                  </a:schemeClr>
                </a:solidFill>
                <a:latin typeface="Arial" panose="020B0604020202020204" pitchFamily="34" charset="0"/>
                <a:cs typeface="Arial" panose="020B0604020202020204" pitchFamily="34" charset="0"/>
              </a:rPr>
              <a:t>www.ftc.gov</a:t>
            </a:r>
          </a:p>
          <a:p>
            <a:pPr marL="457200" lvl="1" indent="0">
              <a:lnSpc>
                <a:spcPct val="90000"/>
              </a:lnSpc>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lvl="1">
              <a:lnSpc>
                <a:spcPct val="90000"/>
              </a:lnSpc>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 National Fraud Information Center @ </a:t>
            </a:r>
            <a:r>
              <a:rPr lang="en-US" sz="2400" b="1" u="sng" dirty="0">
                <a:solidFill>
                  <a:schemeClr val="accent3">
                    <a:lumMod val="50000"/>
                  </a:schemeClr>
                </a:solidFill>
                <a:latin typeface="Arial" panose="020B0604020202020204" pitchFamily="34" charset="0"/>
                <a:cs typeface="Arial" panose="020B0604020202020204" pitchFamily="34" charset="0"/>
              </a:rPr>
              <a:t>www.fraud.org</a:t>
            </a:r>
          </a:p>
          <a:p>
            <a:pPr marL="0" indent="0">
              <a:lnSpc>
                <a:spcPct val="90000"/>
              </a:lnSpc>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marL="0" lvl="1" indent="0">
              <a:lnSpc>
                <a:spcPct val="90000"/>
              </a:lnSpc>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Also visit: </a:t>
            </a:r>
          </a:p>
          <a:p>
            <a:pPr marL="0" lvl="1" indent="0">
              <a:lnSpc>
                <a:spcPct val="90000"/>
              </a:lnSpc>
              <a:spcBef>
                <a:spcPts val="0"/>
              </a:spcBef>
              <a:buNone/>
            </a:pPr>
            <a:endParaRPr lang="en-US" sz="2400" b="1" u="sng" dirty="0">
              <a:solidFill>
                <a:schemeClr val="accent3">
                  <a:lumMod val="50000"/>
                </a:schemeClr>
              </a:solidFill>
              <a:latin typeface="Arial" panose="020B0604020202020204" pitchFamily="34" charset="0"/>
              <a:cs typeface="Arial" panose="020B0604020202020204" pitchFamily="34" charset="0"/>
            </a:endParaRPr>
          </a:p>
          <a:p>
            <a:pPr marL="0" lvl="1" indent="0" algn="ctr">
              <a:lnSpc>
                <a:spcPct val="90000"/>
              </a:lnSpc>
              <a:spcBef>
                <a:spcPts val="0"/>
              </a:spcBef>
              <a:buNone/>
            </a:pPr>
            <a:r>
              <a:rPr lang="en-US" sz="2400" b="1" u="sng" dirty="0">
                <a:solidFill>
                  <a:schemeClr val="accent3">
                    <a:lumMod val="50000"/>
                  </a:schemeClr>
                </a:solidFill>
                <a:latin typeface="Arial" panose="020B0604020202020204" pitchFamily="34" charset="0"/>
                <a:cs typeface="Arial" panose="020B0604020202020204" pitchFamily="34" charset="0"/>
              </a:rPr>
              <a:t>www.finaid.org/scholarships/scams.phtml</a:t>
            </a:r>
          </a:p>
          <a:p>
            <a:pPr marL="0" indent="0">
              <a:lnSpc>
                <a:spcPct val="90000"/>
              </a:lnSpc>
              <a:spcBef>
                <a:spcPts val="0"/>
              </a:spcBef>
              <a:buNone/>
            </a:pPr>
            <a:endParaRPr lang="en-US" sz="2900" dirty="0">
              <a:solidFill>
                <a:srgbClr val="083344"/>
              </a:solidFill>
            </a:endParaRPr>
          </a:p>
        </p:txBody>
      </p:sp>
    </p:spTree>
    <p:extLst>
      <p:ext uri="{BB962C8B-B14F-4D97-AF65-F5344CB8AC3E}">
        <p14:creationId xmlns:p14="http://schemas.microsoft.com/office/powerpoint/2010/main" val="3168166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458" name="Title 1"/>
          <p:cNvSpPr>
            <a:spLocks noGrp="1"/>
          </p:cNvSpPr>
          <p:nvPr>
            <p:ph type="title"/>
          </p:nvPr>
        </p:nvSpPr>
        <p:spPr>
          <a:xfrm>
            <a:off x="457200" y="457200"/>
            <a:ext cx="8229600" cy="685800"/>
          </a:xfrm>
        </p:spPr>
        <p:txBody>
          <a:bodyPr>
            <a:normAutofit fontScale="90000"/>
          </a:bodyPr>
          <a:lstStyle/>
          <a:p>
            <a:pPr algn="ctr" eaLnBrk="1" hangingPunct="1"/>
            <a:r>
              <a:rPr lang="en-US" sz="4000" b="1" dirty="0">
                <a:solidFill>
                  <a:schemeClr val="accent3">
                    <a:lumMod val="50000"/>
                  </a:schemeClr>
                </a:solidFill>
              </a:rPr>
              <a:t>CSS Profile</a:t>
            </a:r>
            <a:br>
              <a:rPr lang="en-US" dirty="0">
                <a:solidFill>
                  <a:schemeClr val="tx1"/>
                </a:solidFill>
              </a:rPr>
            </a:br>
            <a:endParaRPr lang="en-US" dirty="0">
              <a:solidFill>
                <a:schemeClr val="tx1"/>
              </a:solidFill>
            </a:endParaRPr>
          </a:p>
        </p:txBody>
      </p:sp>
      <p:sp>
        <p:nvSpPr>
          <p:cNvPr id="19459" name="Content Placeholder 2"/>
          <p:cNvSpPr>
            <a:spLocks noGrp="1"/>
          </p:cNvSpPr>
          <p:nvPr>
            <p:ph idx="1"/>
          </p:nvPr>
        </p:nvSpPr>
        <p:spPr>
          <a:xfrm>
            <a:off x="609600" y="1447800"/>
            <a:ext cx="8229600" cy="5029200"/>
          </a:xfrm>
        </p:spPr>
        <p:txBody>
          <a:bodyPr>
            <a:noAutofit/>
          </a:bodyPr>
          <a:lstStyle/>
          <a:p>
            <a:pPr>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The PROFILE is an online application that collects information </a:t>
            </a:r>
            <a:r>
              <a:rPr lang="en-US" sz="2400" u="sng" dirty="0">
                <a:solidFill>
                  <a:schemeClr val="accent3">
                    <a:lumMod val="50000"/>
                  </a:schemeClr>
                </a:solidFill>
                <a:latin typeface="Arial" panose="020B0604020202020204" pitchFamily="34" charset="0"/>
                <a:cs typeface="Arial" panose="020B0604020202020204" pitchFamily="34" charset="0"/>
              </a:rPr>
              <a:t>used by certain colleges</a:t>
            </a:r>
            <a:r>
              <a:rPr lang="en-US" sz="2400" dirty="0">
                <a:solidFill>
                  <a:schemeClr val="accent3">
                    <a:lumMod val="50000"/>
                  </a:schemeClr>
                </a:solidFill>
                <a:latin typeface="Arial" panose="020B0604020202020204" pitchFamily="34" charset="0"/>
                <a:cs typeface="Arial" panose="020B0604020202020204" pitchFamily="34" charset="0"/>
              </a:rPr>
              <a:t> and scholarship programs to award </a:t>
            </a:r>
            <a:r>
              <a:rPr lang="en-US" sz="2400" b="1" dirty="0">
                <a:solidFill>
                  <a:schemeClr val="accent3">
                    <a:lumMod val="50000"/>
                  </a:schemeClr>
                </a:solidFill>
                <a:latin typeface="Arial" panose="020B0604020202020204" pitchFamily="34" charset="0"/>
                <a:cs typeface="Arial" panose="020B0604020202020204" pitchFamily="34" charset="0"/>
              </a:rPr>
              <a:t>institutional</a:t>
            </a:r>
            <a:r>
              <a:rPr lang="en-US" sz="2400" dirty="0">
                <a:solidFill>
                  <a:schemeClr val="accent3">
                    <a:lumMod val="50000"/>
                  </a:schemeClr>
                </a:solidFill>
                <a:latin typeface="Arial" panose="020B0604020202020204" pitchFamily="34" charset="0"/>
                <a:cs typeface="Arial" panose="020B0604020202020204" pitchFamily="34" charset="0"/>
              </a:rPr>
              <a:t> funds (</a:t>
            </a:r>
            <a:r>
              <a:rPr lang="en-US" sz="2400" b="1" dirty="0">
                <a:solidFill>
                  <a:schemeClr val="accent3">
                    <a:lumMod val="50000"/>
                  </a:schemeClr>
                </a:solidFill>
                <a:latin typeface="Arial" panose="020B0604020202020204" pitchFamily="34" charset="0"/>
                <a:cs typeface="Arial" panose="020B0604020202020204" pitchFamily="34" charset="0"/>
              </a:rPr>
              <a:t>NON</a:t>
            </a:r>
            <a:r>
              <a:rPr lang="en-US" sz="2400" dirty="0">
                <a:solidFill>
                  <a:schemeClr val="accent3">
                    <a:lumMod val="50000"/>
                  </a:schemeClr>
                </a:solidFill>
                <a:latin typeface="Arial" panose="020B0604020202020204" pitchFamily="34" charset="0"/>
                <a:cs typeface="Arial" panose="020B0604020202020204" pitchFamily="34" charset="0"/>
              </a:rPr>
              <a:t>-</a:t>
            </a:r>
            <a:r>
              <a:rPr lang="en-US" sz="2400" b="1" dirty="0">
                <a:solidFill>
                  <a:schemeClr val="accent3">
                    <a:lumMod val="50000"/>
                  </a:schemeClr>
                </a:solidFill>
                <a:latin typeface="Arial" panose="020B0604020202020204" pitchFamily="34" charset="0"/>
                <a:cs typeface="Arial" panose="020B0604020202020204" pitchFamily="34" charset="0"/>
              </a:rPr>
              <a:t>federal</a:t>
            </a:r>
            <a:r>
              <a:rPr lang="en-US" sz="2400" dirty="0">
                <a:solidFill>
                  <a:schemeClr val="accent3">
                    <a:lumMod val="50000"/>
                  </a:schemeClr>
                </a:solidFill>
                <a:latin typeface="Arial" panose="020B0604020202020204" pitchFamily="34" charset="0"/>
                <a:cs typeface="Arial" panose="020B0604020202020204" pitchFamily="34" charset="0"/>
              </a:rPr>
              <a:t> funds).</a:t>
            </a:r>
          </a:p>
          <a:p>
            <a:pPr marL="0" indent="0">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For the 2024-2025 year, the PROFILE can be filed as early as October 1, 2023, but no later than 2 weeks before the EARLIEST priority deadline of the schools you’re applying to.</a:t>
            </a:r>
          </a:p>
          <a:p>
            <a:pPr marL="0" indent="0">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Check your college’s/program’s information to determine if they require the PROFILE (can find a list on collegeboard.org).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458" name="Title 1"/>
          <p:cNvSpPr>
            <a:spLocks noGrp="1"/>
          </p:cNvSpPr>
          <p:nvPr>
            <p:ph type="title"/>
          </p:nvPr>
        </p:nvSpPr>
        <p:spPr>
          <a:xfrm>
            <a:off x="457200" y="457200"/>
            <a:ext cx="8229600" cy="685800"/>
          </a:xfrm>
        </p:spPr>
        <p:txBody>
          <a:bodyPr>
            <a:normAutofit fontScale="90000"/>
          </a:bodyPr>
          <a:lstStyle/>
          <a:p>
            <a:pPr algn="ctr" eaLnBrk="1" hangingPunct="1"/>
            <a:r>
              <a:rPr lang="en-US" sz="4000" b="1" dirty="0">
                <a:solidFill>
                  <a:schemeClr val="accent3">
                    <a:lumMod val="50000"/>
                  </a:schemeClr>
                </a:solidFill>
              </a:rPr>
              <a:t>CSS Profile cont.</a:t>
            </a:r>
            <a:br>
              <a:rPr lang="en-US" dirty="0">
                <a:solidFill>
                  <a:schemeClr val="accent3">
                    <a:lumMod val="50000"/>
                  </a:schemeClr>
                </a:solidFill>
              </a:rPr>
            </a:br>
            <a:endParaRPr lang="en-US" dirty="0">
              <a:solidFill>
                <a:schemeClr val="accent3">
                  <a:lumMod val="50000"/>
                </a:schemeClr>
              </a:solidFill>
            </a:endParaRPr>
          </a:p>
        </p:txBody>
      </p:sp>
      <p:sp>
        <p:nvSpPr>
          <p:cNvPr id="19459" name="Content Placeholder 2"/>
          <p:cNvSpPr>
            <a:spLocks noGrp="1"/>
          </p:cNvSpPr>
          <p:nvPr>
            <p:ph idx="1"/>
          </p:nvPr>
        </p:nvSpPr>
        <p:spPr>
          <a:xfrm>
            <a:off x="609600" y="1371600"/>
            <a:ext cx="8229600" cy="5029200"/>
          </a:xfrm>
        </p:spPr>
        <p:txBody>
          <a:bodyPr>
            <a:noAutofit/>
          </a:bodyPr>
          <a:lstStyle/>
          <a:p>
            <a:pPr>
              <a:spcBef>
                <a:spcPts val="0"/>
              </a:spcBef>
            </a:pPr>
            <a:r>
              <a:rPr lang="en-US" sz="2400" dirty="0">
                <a:solidFill>
                  <a:srgbClr val="083344"/>
                </a:solidFill>
                <a:latin typeface="Arial" panose="020B0604020202020204" pitchFamily="34" charset="0"/>
                <a:cs typeface="Arial" panose="020B0604020202020204" pitchFamily="34" charset="0"/>
              </a:rPr>
              <a:t>You can print the Pre-Application Worksheet and instructions to review with parents and fill out at home before applying online.</a:t>
            </a:r>
          </a:p>
          <a:p>
            <a:pPr marL="0" indent="0">
              <a:spcBef>
                <a:spcPts val="0"/>
              </a:spcBef>
              <a:buNone/>
            </a:pPr>
            <a:endParaRPr lang="en-US" sz="2400" dirty="0">
              <a:solidFill>
                <a:srgbClr val="083344"/>
              </a:solidFill>
              <a:latin typeface="Arial" panose="020B0604020202020204" pitchFamily="34" charset="0"/>
              <a:cs typeface="Arial" panose="020B0604020202020204" pitchFamily="34" charset="0"/>
            </a:endParaRPr>
          </a:p>
          <a:p>
            <a:pPr>
              <a:spcBef>
                <a:spcPts val="0"/>
              </a:spcBef>
            </a:pPr>
            <a:r>
              <a:rPr lang="en-US" sz="2400" dirty="0">
                <a:solidFill>
                  <a:srgbClr val="083344"/>
                </a:solidFill>
                <a:latin typeface="Arial" panose="020B0604020202020204" pitchFamily="34" charset="0"/>
                <a:cs typeface="Arial" panose="020B0604020202020204" pitchFamily="34" charset="0"/>
              </a:rPr>
              <a:t>The fee for the initial application and one college or  program is $25.  Additional reports are $16. </a:t>
            </a:r>
          </a:p>
          <a:p>
            <a:pPr marL="0" indent="0">
              <a:spcBef>
                <a:spcPts val="0"/>
              </a:spcBef>
              <a:buNone/>
            </a:pPr>
            <a:endParaRPr lang="en-US" sz="2400" dirty="0">
              <a:solidFill>
                <a:srgbClr val="083344"/>
              </a:solidFill>
              <a:latin typeface="Arial" panose="020B0604020202020204" pitchFamily="34" charset="0"/>
              <a:cs typeface="Arial" panose="020B0604020202020204" pitchFamily="34" charset="0"/>
            </a:endParaRPr>
          </a:p>
          <a:p>
            <a:pPr>
              <a:spcBef>
                <a:spcPts val="0"/>
              </a:spcBef>
            </a:pPr>
            <a:r>
              <a:rPr lang="en-US" sz="2400" dirty="0">
                <a:solidFill>
                  <a:srgbClr val="083344"/>
                </a:solidFill>
                <a:latin typeface="Arial" panose="020B0604020202020204" pitchFamily="34" charset="0"/>
                <a:cs typeface="Arial" panose="020B0604020202020204" pitchFamily="34" charset="0"/>
              </a:rPr>
              <a:t>Fee waivers</a:t>
            </a:r>
            <a:r>
              <a:rPr lang="en-US" sz="2400" b="1" dirty="0">
                <a:solidFill>
                  <a:srgbClr val="083344"/>
                </a:solidFill>
                <a:latin typeface="Arial" panose="020B0604020202020204" pitchFamily="34" charset="0"/>
                <a:cs typeface="Arial" panose="020B0604020202020204" pitchFamily="34" charset="0"/>
              </a:rPr>
              <a:t>*</a:t>
            </a:r>
            <a:r>
              <a:rPr lang="en-US" sz="2400" dirty="0">
                <a:solidFill>
                  <a:srgbClr val="083344"/>
                </a:solidFill>
                <a:latin typeface="Arial" panose="020B0604020202020204" pitchFamily="34" charset="0"/>
                <a:cs typeface="Arial" panose="020B0604020202020204" pitchFamily="34" charset="0"/>
              </a:rPr>
              <a:t> are granted automatically – based on the information entered on the PROFILE application – to students who are first-time college applicants and are from families with low incomes and assets. (Int’l students are not eligible for fee waivers). </a:t>
            </a:r>
          </a:p>
          <a:p>
            <a:pPr marL="0" indent="0">
              <a:spcBef>
                <a:spcPts val="0"/>
              </a:spcBef>
              <a:buNone/>
            </a:pPr>
            <a:endParaRPr lang="en-US" dirty="0">
              <a:solidFill>
                <a:srgbClr val="083344"/>
              </a:solidFill>
              <a:latin typeface="Arial" panose="020B0604020202020204" pitchFamily="34" charset="0"/>
              <a:cs typeface="Arial" panose="020B0604020202020204" pitchFamily="34" charset="0"/>
            </a:endParaRPr>
          </a:p>
          <a:p>
            <a:pPr marL="0" indent="0">
              <a:spcBef>
                <a:spcPts val="0"/>
              </a:spcBef>
              <a:buNone/>
            </a:pPr>
            <a:r>
              <a:rPr lang="en-US" sz="2400" dirty="0">
                <a:solidFill>
                  <a:srgbClr val="083344"/>
                </a:solidFill>
                <a:latin typeface="Arial" panose="020B0604020202020204" pitchFamily="34" charset="0"/>
                <a:cs typeface="Arial" panose="020B0604020202020204" pitchFamily="34" charset="0"/>
              </a:rPr>
              <a:t>    </a:t>
            </a:r>
            <a:r>
              <a:rPr lang="en-US" sz="2000" b="1" dirty="0">
                <a:solidFill>
                  <a:srgbClr val="083344"/>
                </a:solidFill>
                <a:latin typeface="Arial" panose="020B0604020202020204" pitchFamily="34" charset="0"/>
                <a:cs typeface="Arial" panose="020B0604020202020204" pitchFamily="34" charset="0"/>
              </a:rPr>
              <a:t>*</a:t>
            </a:r>
            <a:r>
              <a:rPr lang="en-US" sz="2000" dirty="0">
                <a:solidFill>
                  <a:srgbClr val="083344"/>
                </a:solidFill>
                <a:latin typeface="Arial" panose="020B0604020202020204" pitchFamily="34" charset="0"/>
                <a:cs typeface="Arial" panose="020B0604020202020204" pitchFamily="34" charset="0"/>
              </a:rPr>
              <a:t>pays for up to 8 colleges/scholarship programs</a:t>
            </a:r>
          </a:p>
        </p:txBody>
      </p:sp>
    </p:spTree>
    <p:extLst>
      <p:ext uri="{BB962C8B-B14F-4D97-AF65-F5344CB8AC3E}">
        <p14:creationId xmlns:p14="http://schemas.microsoft.com/office/powerpoint/2010/main" val="3186114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 y="-1"/>
            <a:ext cx="9144000" cy="6858000"/>
          </a:xfrm>
          <a:prstGeom prst="rect">
            <a:avLst/>
          </a:prstGeom>
        </p:spPr>
      </p:pic>
      <p:sp>
        <p:nvSpPr>
          <p:cNvPr id="50178" name="Title 1"/>
          <p:cNvSpPr>
            <a:spLocks noGrp="1"/>
          </p:cNvSpPr>
          <p:nvPr>
            <p:ph type="title"/>
          </p:nvPr>
        </p:nvSpPr>
        <p:spPr>
          <a:xfrm>
            <a:off x="609601" y="624110"/>
            <a:ext cx="7924800" cy="747490"/>
          </a:xfrm>
        </p:spPr>
        <p:txBody>
          <a:bodyPr>
            <a:normAutofit/>
          </a:bodyPr>
          <a:lstStyle/>
          <a:p>
            <a:pPr algn="ctr" eaLnBrk="1" hangingPunct="1"/>
            <a:r>
              <a:rPr lang="en-US" b="1" dirty="0">
                <a:solidFill>
                  <a:schemeClr val="accent3">
                    <a:lumMod val="50000"/>
                  </a:schemeClr>
                </a:solidFill>
              </a:rPr>
              <a:t>Any Questions?</a:t>
            </a:r>
          </a:p>
        </p:txBody>
      </p:sp>
      <p:sp>
        <p:nvSpPr>
          <p:cNvPr id="7" name="TextBox 6">
            <a:extLst>
              <a:ext uri="{FF2B5EF4-FFF2-40B4-BE49-F238E27FC236}">
                <a16:creationId xmlns:a16="http://schemas.microsoft.com/office/drawing/2014/main" id="{A74DED67-2DD5-42F9-A1F6-50EB9375E2A9}"/>
              </a:ext>
            </a:extLst>
          </p:cNvPr>
          <p:cNvSpPr txBox="1"/>
          <p:nvPr/>
        </p:nvSpPr>
        <p:spPr>
          <a:xfrm>
            <a:off x="1066800" y="1933259"/>
            <a:ext cx="2971800" cy="3754874"/>
          </a:xfrm>
          <a:prstGeom prst="rect">
            <a:avLst/>
          </a:prstGeom>
          <a:noFill/>
        </p:spPr>
        <p:txBody>
          <a:bodyPr wrap="square" rtlCol="0">
            <a:spAutoFit/>
          </a:bodyPr>
          <a:lstStyle/>
          <a:p>
            <a:pPr algn="ctr"/>
            <a:r>
              <a:rPr lang="en-US" sz="2000" dirty="0">
                <a:solidFill>
                  <a:schemeClr val="accent3">
                    <a:lumMod val="50000"/>
                  </a:schemeClr>
                </a:solidFill>
              </a:rPr>
              <a:t>Collin College </a:t>
            </a:r>
          </a:p>
          <a:p>
            <a:pPr algn="ctr"/>
            <a:r>
              <a:rPr lang="en-US" sz="2000" dirty="0">
                <a:solidFill>
                  <a:schemeClr val="accent3">
                    <a:lumMod val="50000"/>
                  </a:schemeClr>
                </a:solidFill>
              </a:rPr>
              <a:t>Financial Aid and Veterans Services Office</a:t>
            </a:r>
          </a:p>
          <a:p>
            <a:pPr algn="ctr"/>
            <a:endParaRPr lang="en-US" sz="2000" dirty="0">
              <a:solidFill>
                <a:schemeClr val="accent3">
                  <a:lumMod val="50000"/>
                </a:schemeClr>
              </a:solidFill>
            </a:endParaRPr>
          </a:p>
          <a:p>
            <a:pPr algn="ctr"/>
            <a:r>
              <a:rPr lang="en-US" sz="2000" dirty="0">
                <a:solidFill>
                  <a:schemeClr val="accent3">
                    <a:lumMod val="50000"/>
                  </a:schemeClr>
                </a:solidFill>
              </a:rPr>
              <a:t>Contact Us:</a:t>
            </a:r>
          </a:p>
          <a:p>
            <a:pPr algn="ctr"/>
            <a:r>
              <a:rPr lang="en-US" sz="2000" dirty="0">
                <a:solidFill>
                  <a:schemeClr val="accent3">
                    <a:lumMod val="50000"/>
                  </a:schemeClr>
                </a:solidFill>
              </a:rPr>
              <a:t>972-881-5760</a:t>
            </a:r>
          </a:p>
          <a:p>
            <a:pPr algn="ctr"/>
            <a:r>
              <a:rPr lang="en-US" sz="2000" dirty="0">
                <a:solidFill>
                  <a:schemeClr val="accent3">
                    <a:lumMod val="50000"/>
                  </a:schemeClr>
                </a:solidFill>
              </a:rPr>
              <a:t> </a:t>
            </a:r>
            <a:r>
              <a:rPr lang="en-US" sz="2000" dirty="0">
                <a:solidFill>
                  <a:srgbClr val="005B99"/>
                </a:solidFill>
                <a:hlinkClick r:id="rId3">
                  <a:extLst>
                    <a:ext uri="{A12FA001-AC4F-418D-AE19-62706E023703}">
                      <ahyp:hlinkClr xmlns:ahyp="http://schemas.microsoft.com/office/drawing/2018/hyperlinkcolor" val="tx"/>
                    </a:ext>
                  </a:extLst>
                </a:hlinkClick>
              </a:rPr>
              <a:t>FinancialAid@collin.edu</a:t>
            </a:r>
            <a:endParaRPr lang="en-US" sz="2000" dirty="0">
              <a:solidFill>
                <a:srgbClr val="005B99"/>
              </a:solidFill>
            </a:endParaRPr>
          </a:p>
          <a:p>
            <a:pPr algn="ctr"/>
            <a:r>
              <a:rPr lang="en-US" sz="2000" dirty="0">
                <a:solidFill>
                  <a:schemeClr val="accent3">
                    <a:lumMod val="50000"/>
                  </a:schemeClr>
                </a:solidFill>
              </a:rPr>
              <a:t> </a:t>
            </a:r>
            <a:r>
              <a:rPr lang="en-US" sz="2000" u="sng" dirty="0">
                <a:solidFill>
                  <a:srgbClr val="005B99"/>
                </a:solidFill>
                <a:hlinkClick r:id="rId4">
                  <a:extLst>
                    <a:ext uri="{A12FA001-AC4F-418D-AE19-62706E023703}">
                      <ahyp:hlinkClr xmlns:ahyp="http://schemas.microsoft.com/office/drawing/2018/hyperlinkcolor" val="tx"/>
                    </a:ext>
                  </a:extLst>
                </a:hlinkClick>
              </a:rPr>
              <a:t>https://www.collin.edu/financialaid/index.html</a:t>
            </a:r>
            <a:endParaRPr lang="en-US" sz="2000" u="sng" dirty="0">
              <a:solidFill>
                <a:srgbClr val="005B99"/>
              </a:solidFill>
            </a:endParaRPr>
          </a:p>
          <a:p>
            <a:pPr algn="ctr"/>
            <a:endParaRPr lang="en-US" dirty="0"/>
          </a:p>
        </p:txBody>
      </p:sp>
      <p:pic>
        <p:nvPicPr>
          <p:cNvPr id="1026" name="Picture 2" descr="Image preview">
            <a:extLst>
              <a:ext uri="{FF2B5EF4-FFF2-40B4-BE49-F238E27FC236}">
                <a16:creationId xmlns:a16="http://schemas.microsoft.com/office/drawing/2014/main" id="{0006E29B-8561-4FD8-BA8B-FD26E63D9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204" y="1995711"/>
            <a:ext cx="3248341" cy="324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0178" name="Title 1"/>
          <p:cNvSpPr>
            <a:spLocks noGrp="1"/>
          </p:cNvSpPr>
          <p:nvPr>
            <p:ph type="title"/>
          </p:nvPr>
        </p:nvSpPr>
        <p:spPr>
          <a:xfrm>
            <a:off x="609600" y="5694911"/>
            <a:ext cx="7924800" cy="747490"/>
          </a:xfrm>
        </p:spPr>
        <p:txBody>
          <a:bodyPr>
            <a:normAutofit/>
          </a:bodyPr>
          <a:lstStyle/>
          <a:p>
            <a:pPr algn="ctr" eaLnBrk="1" hangingPunct="1"/>
            <a:r>
              <a:rPr lang="en-US" b="1" dirty="0">
                <a:solidFill>
                  <a:schemeClr val="accent3">
                    <a:lumMod val="50000"/>
                  </a:schemeClr>
                </a:solidFill>
              </a:rPr>
              <a:t>Good Luck!</a:t>
            </a:r>
          </a:p>
        </p:txBody>
      </p:sp>
      <p:pic>
        <p:nvPicPr>
          <p:cNvPr id="3" name="Picture 2">
            <a:extLst>
              <a:ext uri="{FF2B5EF4-FFF2-40B4-BE49-F238E27FC236}">
                <a16:creationId xmlns:a16="http://schemas.microsoft.com/office/drawing/2014/main" id="{CDD8D60A-E45E-4CF2-9677-28AE087EE57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61371" y="1524000"/>
            <a:ext cx="6021258" cy="4014172"/>
          </a:xfrm>
          <a:prstGeom prst="rect">
            <a:avLst/>
          </a:prstGeom>
          <a:ln w="28575">
            <a:solidFill>
              <a:schemeClr val="accent3">
                <a:lumMod val="60000"/>
                <a:lumOff val="40000"/>
              </a:schemeClr>
            </a:solidFill>
          </a:ln>
        </p:spPr>
      </p:pic>
      <p:sp>
        <p:nvSpPr>
          <p:cNvPr id="10" name="Title 1">
            <a:extLst>
              <a:ext uri="{FF2B5EF4-FFF2-40B4-BE49-F238E27FC236}">
                <a16:creationId xmlns:a16="http://schemas.microsoft.com/office/drawing/2014/main" id="{231D343E-2B60-467A-91DF-3621E29BC3D5}"/>
              </a:ext>
            </a:extLst>
          </p:cNvPr>
          <p:cNvSpPr txBox="1">
            <a:spLocks/>
          </p:cNvSpPr>
          <p:nvPr/>
        </p:nvSpPr>
        <p:spPr>
          <a:xfrm>
            <a:off x="609600" y="609600"/>
            <a:ext cx="7924800" cy="7474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dirty="0">
                <a:solidFill>
                  <a:schemeClr val="accent3">
                    <a:lumMod val="50000"/>
                  </a:schemeClr>
                </a:solidFill>
              </a:rPr>
              <a:t>Find Your Future at Collin College!</a:t>
            </a:r>
          </a:p>
        </p:txBody>
      </p:sp>
    </p:spTree>
    <p:extLst>
      <p:ext uri="{BB962C8B-B14F-4D97-AF65-F5344CB8AC3E}">
        <p14:creationId xmlns:p14="http://schemas.microsoft.com/office/powerpoint/2010/main" val="229296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20200" y="416830"/>
            <a:ext cx="7503599" cy="762000"/>
          </a:xfrm>
        </p:spPr>
        <p:txBody>
          <a:bodyPr/>
          <a:lstStyle/>
          <a:p>
            <a:pPr algn="ctr" eaLnBrk="1" hangingPunct="1"/>
            <a:r>
              <a:rPr lang="en-US" b="1" dirty="0">
                <a:solidFill>
                  <a:schemeClr val="accent3">
                    <a:lumMod val="50000"/>
                  </a:schemeClr>
                </a:solidFill>
              </a:rPr>
              <a:t>How is Eligibility Determined?</a:t>
            </a:r>
          </a:p>
        </p:txBody>
      </p:sp>
      <p:sp>
        <p:nvSpPr>
          <p:cNvPr id="3075" name="Rectangle 3"/>
          <p:cNvSpPr>
            <a:spLocks noGrp="1" noChangeArrowheads="1"/>
          </p:cNvSpPr>
          <p:nvPr>
            <p:ph idx="1"/>
          </p:nvPr>
        </p:nvSpPr>
        <p:spPr>
          <a:xfrm>
            <a:off x="626267" y="1447800"/>
            <a:ext cx="7891463" cy="4876800"/>
          </a:xfrm>
        </p:spPr>
        <p:txBody>
          <a:bodyPr>
            <a:normAutofit/>
          </a:bodyPr>
          <a:lstStyle/>
          <a:p>
            <a:pPr marL="0" indent="0">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Eligibility for federal financial aid is determined by a number of factors established by Congress, such as:</a:t>
            </a:r>
          </a:p>
          <a:p>
            <a:pPr marL="0" indent="0">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 </a:t>
            </a:r>
          </a:p>
          <a:p>
            <a:pPr lvl="1">
              <a:lnSpc>
                <a:spcPct val="150000"/>
              </a:lnSpc>
              <a:spcBef>
                <a:spcPts val="0"/>
              </a:spcBef>
            </a:pPr>
            <a:r>
              <a:rPr lang="en-US" sz="2200" dirty="0">
                <a:solidFill>
                  <a:schemeClr val="accent3">
                    <a:lumMod val="50000"/>
                  </a:schemeClr>
                </a:solidFill>
                <a:latin typeface="Arial" panose="020B0604020202020204" pitchFamily="34" charset="0"/>
                <a:cs typeface="Arial" panose="020B0604020202020204" pitchFamily="34" charset="0"/>
              </a:rPr>
              <a:t>Be a U.S. Citizen or Eligible non-citizen</a:t>
            </a:r>
          </a:p>
          <a:p>
            <a:pPr lvl="1">
              <a:lnSpc>
                <a:spcPct val="150000"/>
              </a:lnSpc>
              <a:spcBef>
                <a:spcPts val="0"/>
              </a:spcBef>
            </a:pPr>
            <a:r>
              <a:rPr lang="en-US" sz="2200" dirty="0">
                <a:solidFill>
                  <a:schemeClr val="accent3">
                    <a:lumMod val="50000"/>
                  </a:schemeClr>
                </a:solidFill>
                <a:latin typeface="Arial" panose="020B0604020202020204" pitchFamily="34" charset="0"/>
                <a:cs typeface="Arial" panose="020B0604020202020204" pitchFamily="34" charset="0"/>
              </a:rPr>
              <a:t>Be enrolled as a regular student in an eligible program</a:t>
            </a:r>
          </a:p>
          <a:p>
            <a:pPr lvl="1">
              <a:lnSpc>
                <a:spcPct val="150000"/>
              </a:lnSpc>
              <a:spcBef>
                <a:spcPts val="0"/>
              </a:spcBef>
            </a:pPr>
            <a:r>
              <a:rPr lang="en-US" sz="2200" dirty="0">
                <a:solidFill>
                  <a:schemeClr val="accent3">
                    <a:lumMod val="50000"/>
                  </a:schemeClr>
                </a:solidFill>
                <a:latin typeface="Arial" panose="020B0604020202020204" pitchFamily="34" charset="0"/>
                <a:cs typeface="Arial" panose="020B0604020202020204" pitchFamily="34" charset="0"/>
              </a:rPr>
              <a:t>Have a high school diploma or GED (or alternative)</a:t>
            </a:r>
          </a:p>
          <a:p>
            <a:pPr lvl="1">
              <a:lnSpc>
                <a:spcPct val="150000"/>
              </a:lnSpc>
              <a:spcBef>
                <a:spcPts val="0"/>
              </a:spcBef>
            </a:pPr>
            <a:r>
              <a:rPr lang="en-US" sz="2200" dirty="0">
                <a:solidFill>
                  <a:schemeClr val="accent3">
                    <a:lumMod val="50000"/>
                  </a:schemeClr>
                </a:solidFill>
                <a:latin typeface="Arial" panose="020B0604020202020204" pitchFamily="34" charset="0"/>
                <a:cs typeface="Arial" panose="020B0604020202020204" pitchFamily="34" charset="0"/>
              </a:rPr>
              <a:t>Maintain satisfactory academic progress</a:t>
            </a:r>
          </a:p>
          <a:p>
            <a:pPr lvl="1">
              <a:lnSpc>
                <a:spcPct val="150000"/>
              </a:lnSpc>
              <a:spcBef>
                <a:spcPts val="0"/>
              </a:spcBef>
            </a:pPr>
            <a:r>
              <a:rPr lang="en-US" sz="2200" dirty="0">
                <a:solidFill>
                  <a:schemeClr val="accent3">
                    <a:lumMod val="50000"/>
                  </a:schemeClr>
                </a:solidFill>
                <a:latin typeface="Arial" panose="020B0604020202020204" pitchFamily="34" charset="0"/>
                <a:cs typeface="Arial" panose="020B0604020202020204" pitchFamily="34" charset="0"/>
              </a:rPr>
              <a:t>Not owe money back to the Department of Education </a:t>
            </a:r>
          </a:p>
          <a:p>
            <a:pPr marL="457200" lvl="1" indent="0">
              <a:lnSpc>
                <a:spcPct val="150000"/>
              </a:lnSpc>
              <a:spcBef>
                <a:spcPts val="0"/>
              </a:spcBef>
              <a:buNone/>
            </a:pPr>
            <a:endParaRPr lang="en-US" sz="500" dirty="0">
              <a:solidFill>
                <a:schemeClr val="accent3">
                  <a:lumMod val="50000"/>
                </a:schemeClr>
              </a:solidFill>
              <a:latin typeface="Arial" panose="020B0604020202020204" pitchFamily="34" charset="0"/>
              <a:cs typeface="Arial" panose="020B0604020202020204" pitchFamily="34" charset="0"/>
            </a:endParaRPr>
          </a:p>
          <a:p>
            <a:pPr lvl="1">
              <a:spcBef>
                <a:spcPts val="0"/>
              </a:spcBef>
            </a:pPr>
            <a:r>
              <a:rPr lang="en-US" sz="2200" dirty="0">
                <a:solidFill>
                  <a:schemeClr val="accent3">
                    <a:lumMod val="50000"/>
                  </a:schemeClr>
                </a:solidFill>
                <a:latin typeface="Arial" panose="020B0604020202020204" pitchFamily="34" charset="0"/>
                <a:cs typeface="Arial" panose="020B0604020202020204" pitchFamily="34" charset="0"/>
              </a:rPr>
              <a:t>Certify that you will only use federal aid for educational purposes</a:t>
            </a:r>
          </a:p>
          <a:p>
            <a:pPr lvl="1">
              <a:lnSpc>
                <a:spcPct val="150000"/>
              </a:lnSpc>
              <a:spcBef>
                <a:spcPts val="0"/>
              </a:spcBef>
            </a:pPr>
            <a:endParaRPr lang="en-US" sz="2200" dirty="0">
              <a:latin typeface="Arial" panose="020B0604020202020204" pitchFamily="34" charset="0"/>
              <a:cs typeface="Arial" panose="020B0604020202020204" pitchFamily="34" charset="0"/>
            </a:endParaRPr>
          </a:p>
          <a:p>
            <a:pPr marL="457200" lvl="1" indent="0">
              <a:spcBef>
                <a:spcPts val="0"/>
              </a:spcBef>
              <a:buNone/>
            </a:pPr>
            <a:endParaRPr lang="en-US" sz="2200" dirty="0">
              <a:latin typeface="Arial" panose="020B0604020202020204" pitchFamily="34" charset="0"/>
              <a:cs typeface="Arial" panose="020B0604020202020204" pitchFamily="34" charset="0"/>
            </a:endParaRPr>
          </a:p>
          <a:p>
            <a:pPr marL="0" indent="0">
              <a:spcBef>
                <a:spcPts val="0"/>
              </a:spcBef>
              <a:buNone/>
            </a:pPr>
            <a:endParaRPr lang="en-US" sz="2400" dirty="0">
              <a:latin typeface="Arial" panose="020B0604020202020204" pitchFamily="34" charset="0"/>
              <a:cs typeface="Arial" panose="020B0604020202020204" pitchFamily="34" charset="0"/>
            </a:endParaRPr>
          </a:p>
          <a:p>
            <a:pPr marL="0" indent="0" eaLnBrk="1" hangingPunct="1">
              <a:spcBef>
                <a:spcPts val="0"/>
              </a:spcBef>
              <a:buNone/>
            </a:pPr>
            <a:endParaRPr lang="en-US" sz="3000" dirty="0">
              <a:solidFill>
                <a:srgbClr val="08334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20200" y="416830"/>
            <a:ext cx="7503599" cy="762000"/>
          </a:xfrm>
        </p:spPr>
        <p:txBody>
          <a:bodyPr/>
          <a:lstStyle/>
          <a:p>
            <a:pPr algn="ctr" eaLnBrk="1" hangingPunct="1"/>
            <a:r>
              <a:rPr lang="en-US" b="1" dirty="0">
                <a:solidFill>
                  <a:schemeClr val="accent3">
                    <a:lumMod val="50000"/>
                  </a:schemeClr>
                </a:solidFill>
              </a:rPr>
              <a:t>How is Eligibility Determined?</a:t>
            </a:r>
          </a:p>
        </p:txBody>
      </p:sp>
      <p:sp>
        <p:nvSpPr>
          <p:cNvPr id="3075" name="Rectangle 3"/>
          <p:cNvSpPr>
            <a:spLocks noGrp="1" noChangeArrowheads="1"/>
          </p:cNvSpPr>
          <p:nvPr>
            <p:ph idx="1"/>
          </p:nvPr>
        </p:nvSpPr>
        <p:spPr>
          <a:xfrm>
            <a:off x="626267" y="1447800"/>
            <a:ext cx="7891463" cy="4876800"/>
          </a:xfrm>
        </p:spPr>
        <p:txBody>
          <a:bodyPr>
            <a:normAutofit/>
          </a:bodyPr>
          <a:lstStyle/>
          <a:p>
            <a:pPr marL="0" indent="0">
              <a:spcBef>
                <a:spcPts val="0"/>
              </a:spcBef>
              <a:buNone/>
            </a:pPr>
            <a:r>
              <a:rPr lang="en-US" sz="2400" dirty="0">
                <a:solidFill>
                  <a:schemeClr val="accent3">
                    <a:lumMod val="50000"/>
                  </a:schemeClr>
                </a:solidFill>
                <a:latin typeface="Arial" panose="020B0604020202020204" pitchFamily="34" charset="0"/>
                <a:cs typeface="Arial" panose="020B0604020202020204" pitchFamily="34" charset="0"/>
              </a:rPr>
              <a:t>The types of aid the student is eligible for is determined by several formulas, also decided by Congress.</a:t>
            </a:r>
          </a:p>
          <a:p>
            <a:pPr marL="0" indent="0">
              <a:spcBef>
                <a:spcPts val="0"/>
              </a:spcBef>
              <a:buNone/>
            </a:pPr>
            <a:endParaRPr lang="en-US" sz="2000" dirty="0">
              <a:solidFill>
                <a:schemeClr val="accent3">
                  <a:lumMod val="50000"/>
                </a:schemeClr>
              </a:solidFill>
              <a:latin typeface="Arial" panose="020B0604020202020204" pitchFamily="34" charset="0"/>
              <a:cs typeface="Arial" panose="020B0604020202020204" pitchFamily="34" charset="0"/>
            </a:endParaRPr>
          </a:p>
          <a:p>
            <a:pPr lvl="1">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The first formula is the one that determines a student’s SAI or Student Aid Index and is used by the FAFSA Processing System (FPS) </a:t>
            </a:r>
            <a:r>
              <a:rPr lang="en-US" sz="2400" u="sng" dirty="0">
                <a:solidFill>
                  <a:schemeClr val="accent3">
                    <a:lumMod val="50000"/>
                  </a:schemeClr>
                </a:solidFill>
                <a:latin typeface="Arial" panose="020B0604020202020204" pitchFamily="34" charset="0"/>
                <a:cs typeface="Arial" panose="020B0604020202020204" pitchFamily="34" charset="0"/>
              </a:rPr>
              <a:t>after</a:t>
            </a:r>
            <a:r>
              <a:rPr lang="en-US" sz="2400" dirty="0">
                <a:solidFill>
                  <a:schemeClr val="accent3">
                    <a:lumMod val="50000"/>
                  </a:schemeClr>
                </a:solidFill>
                <a:latin typeface="Arial" panose="020B0604020202020204" pitchFamily="34" charset="0"/>
                <a:cs typeface="Arial" panose="020B0604020202020204" pitchFamily="34" charset="0"/>
              </a:rPr>
              <a:t> the student fills out the FAFSA</a:t>
            </a:r>
          </a:p>
          <a:p>
            <a:pPr marL="457200" lvl="1" indent="0">
              <a:spcBef>
                <a:spcPts val="0"/>
              </a:spcBef>
              <a:buNone/>
            </a:pPr>
            <a:endParaRPr lang="en-US" sz="2000" dirty="0">
              <a:solidFill>
                <a:schemeClr val="accent3">
                  <a:lumMod val="50000"/>
                </a:schemeClr>
              </a:solidFill>
              <a:latin typeface="Arial" panose="020B0604020202020204" pitchFamily="34" charset="0"/>
              <a:cs typeface="Arial" panose="020B0604020202020204" pitchFamily="34" charset="0"/>
            </a:endParaRPr>
          </a:p>
          <a:p>
            <a:pPr lvl="1">
              <a:spcBef>
                <a:spcPts val="0"/>
              </a:spcBef>
            </a:pPr>
            <a:r>
              <a:rPr lang="en-US" sz="2400" dirty="0">
                <a:solidFill>
                  <a:schemeClr val="accent3">
                    <a:lumMod val="50000"/>
                  </a:schemeClr>
                </a:solidFill>
                <a:latin typeface="Arial" panose="020B0604020202020204" pitchFamily="34" charset="0"/>
                <a:cs typeface="Arial" panose="020B0604020202020204" pitchFamily="34" charset="0"/>
              </a:rPr>
              <a:t>The second formula is the one that determines if the student qualifies for need-based aid (e.g., most grants) and is used by the school </a:t>
            </a:r>
            <a:r>
              <a:rPr lang="en-US" sz="2400" u="sng" dirty="0">
                <a:solidFill>
                  <a:schemeClr val="accent3">
                    <a:lumMod val="50000"/>
                  </a:schemeClr>
                </a:solidFill>
                <a:latin typeface="Arial" panose="020B0604020202020204" pitchFamily="34" charset="0"/>
                <a:cs typeface="Arial" panose="020B0604020202020204" pitchFamily="34" charset="0"/>
              </a:rPr>
              <a:t>once they receive </a:t>
            </a:r>
            <a:r>
              <a:rPr lang="en-US" sz="2400" dirty="0">
                <a:solidFill>
                  <a:schemeClr val="accent3">
                    <a:lumMod val="50000"/>
                  </a:schemeClr>
                </a:solidFill>
                <a:latin typeface="Arial" panose="020B0604020202020204" pitchFamily="34" charset="0"/>
                <a:cs typeface="Arial" panose="020B0604020202020204" pitchFamily="34" charset="0"/>
              </a:rPr>
              <a:t>the student’s FAFSA</a:t>
            </a:r>
          </a:p>
          <a:p>
            <a:pPr marL="0" indent="0">
              <a:spcBef>
                <a:spcPts val="0"/>
              </a:spcBef>
              <a:buNone/>
            </a:pPr>
            <a:endParaRPr lang="en-US" sz="2400" dirty="0">
              <a:solidFill>
                <a:schemeClr val="accent3">
                  <a:lumMod val="50000"/>
                </a:schemeClr>
              </a:solidFill>
              <a:latin typeface="Arial" panose="020B0604020202020204" pitchFamily="34" charset="0"/>
              <a:cs typeface="Arial" panose="020B0604020202020204" pitchFamily="34" charset="0"/>
            </a:endParaRPr>
          </a:p>
          <a:p>
            <a:pPr marL="0" indent="0" eaLnBrk="1" hangingPunct="1">
              <a:spcBef>
                <a:spcPts val="0"/>
              </a:spcBef>
              <a:buNone/>
            </a:pPr>
            <a:endParaRPr lang="en-US" sz="3000" dirty="0">
              <a:solidFill>
                <a:srgbClr val="083344"/>
              </a:solidFill>
            </a:endParaRPr>
          </a:p>
        </p:txBody>
      </p:sp>
    </p:spTree>
    <p:extLst>
      <p:ext uri="{BB962C8B-B14F-4D97-AF65-F5344CB8AC3E}">
        <p14:creationId xmlns:p14="http://schemas.microsoft.com/office/powerpoint/2010/main" val="368034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Title 1"/>
          <p:cNvSpPr>
            <a:spLocks noGrp="1"/>
          </p:cNvSpPr>
          <p:nvPr>
            <p:ph type="title"/>
          </p:nvPr>
        </p:nvSpPr>
        <p:spPr>
          <a:xfrm>
            <a:off x="316949" y="371475"/>
            <a:ext cx="8510102" cy="1143000"/>
          </a:xfrm>
        </p:spPr>
        <p:txBody>
          <a:bodyPr>
            <a:normAutofit/>
          </a:bodyPr>
          <a:lstStyle/>
          <a:p>
            <a:pPr algn="ctr" eaLnBrk="1" hangingPunct="1"/>
            <a:r>
              <a:rPr lang="en-US" sz="3400" b="1" dirty="0">
                <a:solidFill>
                  <a:srgbClr val="083344"/>
                </a:solidFill>
              </a:rPr>
              <a:t>What Is the Student Aid Index</a:t>
            </a:r>
            <a:br>
              <a:rPr lang="en-US" sz="3400" b="1" dirty="0">
                <a:solidFill>
                  <a:srgbClr val="083344"/>
                </a:solidFill>
              </a:rPr>
            </a:br>
            <a:r>
              <a:rPr lang="en-US" sz="3400" b="1" dirty="0">
                <a:solidFill>
                  <a:srgbClr val="083344"/>
                </a:solidFill>
              </a:rPr>
              <a:t>(SAI)?</a:t>
            </a:r>
            <a:endParaRPr lang="en-US" sz="3400" dirty="0">
              <a:solidFill>
                <a:srgbClr val="083344"/>
              </a:solidFill>
            </a:endParaRPr>
          </a:p>
        </p:txBody>
      </p:sp>
      <p:sp>
        <p:nvSpPr>
          <p:cNvPr id="6" name="Freeform 5"/>
          <p:cNvSpPr/>
          <p:nvPr/>
        </p:nvSpPr>
        <p:spPr>
          <a:xfrm>
            <a:off x="609600" y="1828800"/>
            <a:ext cx="3349558" cy="4255165"/>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rgbClr val="1774A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022350">
              <a:lnSpc>
                <a:spcPct val="90000"/>
              </a:lnSpc>
              <a:spcBef>
                <a:spcPct val="0"/>
              </a:spcBef>
              <a:spcAft>
                <a:spcPct val="35000"/>
              </a:spcAft>
            </a:pPr>
            <a:r>
              <a:rPr lang="en-US" sz="2400" kern="1200" dirty="0">
                <a:latin typeface="Arial" charset="0"/>
                <a:ea typeface="Arial" charset="0"/>
                <a:cs typeface="Arial" charset="0"/>
              </a:rPr>
              <a:t>An index number used to determine a student’s eligibility for certain types of federal student </a:t>
            </a:r>
            <a:r>
              <a:rPr lang="en-US" sz="2400" dirty="0">
                <a:latin typeface="Arial" charset="0"/>
                <a:ea typeface="Arial" charset="0"/>
                <a:cs typeface="Arial" charset="0"/>
              </a:rPr>
              <a:t>aid.</a:t>
            </a:r>
          </a:p>
          <a:p>
            <a:pPr lvl="0" algn="ctr" defTabSz="1022350">
              <a:lnSpc>
                <a:spcPct val="90000"/>
              </a:lnSpc>
              <a:spcBef>
                <a:spcPct val="0"/>
              </a:spcBef>
              <a:spcAft>
                <a:spcPct val="35000"/>
              </a:spcAft>
            </a:pPr>
            <a:endParaRPr lang="en-US" sz="2400" kern="1200" dirty="0">
              <a:latin typeface="Arial" charset="0"/>
              <a:ea typeface="Arial" charset="0"/>
              <a:cs typeface="Arial" charset="0"/>
            </a:endParaRPr>
          </a:p>
          <a:p>
            <a:pPr lvl="0" algn="ctr" defTabSz="1022350">
              <a:lnSpc>
                <a:spcPct val="90000"/>
              </a:lnSpc>
              <a:spcBef>
                <a:spcPct val="0"/>
              </a:spcBef>
              <a:spcAft>
                <a:spcPct val="35000"/>
              </a:spcAft>
            </a:pPr>
            <a:r>
              <a:rPr lang="en-US" sz="2400" dirty="0">
                <a:latin typeface="Arial" charset="0"/>
                <a:ea typeface="Arial" charset="0"/>
                <a:cs typeface="Arial" charset="0"/>
              </a:rPr>
              <a:t>Based on answers on the FAFSA</a:t>
            </a:r>
            <a:endParaRPr lang="en-US" sz="2400" kern="1200" dirty="0">
              <a:latin typeface="Arial" charset="0"/>
              <a:ea typeface="Arial" charset="0"/>
              <a:cs typeface="Arial" charset="0"/>
            </a:endParaRPr>
          </a:p>
        </p:txBody>
      </p:sp>
      <p:sp>
        <p:nvSpPr>
          <p:cNvPr id="7" name="Freeform 6"/>
          <p:cNvSpPr/>
          <p:nvPr/>
        </p:nvSpPr>
        <p:spPr>
          <a:xfrm>
            <a:off x="5257800" y="1828800"/>
            <a:ext cx="3200400" cy="1828800"/>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rgbClr val="1774A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algn="ctr" defTabSz="1022350">
              <a:lnSpc>
                <a:spcPct val="90000"/>
              </a:lnSpc>
              <a:spcBef>
                <a:spcPct val="0"/>
              </a:spcBef>
              <a:spcAft>
                <a:spcPct val="35000"/>
              </a:spcAft>
            </a:pPr>
            <a:r>
              <a:rPr lang="en-US" sz="2400" b="1" dirty="0">
                <a:latin typeface="Arial" charset="0"/>
                <a:ea typeface="Arial" charset="0"/>
                <a:cs typeface="Arial" charset="0"/>
              </a:rPr>
              <a:t>Student contribution</a:t>
            </a:r>
          </a:p>
        </p:txBody>
      </p:sp>
      <p:sp>
        <p:nvSpPr>
          <p:cNvPr id="8" name="Freeform 7"/>
          <p:cNvSpPr/>
          <p:nvPr/>
        </p:nvSpPr>
        <p:spPr>
          <a:xfrm>
            <a:off x="5257800" y="4255165"/>
            <a:ext cx="3200400" cy="1828800"/>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rgbClr val="1774A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algn="ctr" defTabSz="1022350">
              <a:lnSpc>
                <a:spcPct val="90000"/>
              </a:lnSpc>
              <a:spcBef>
                <a:spcPct val="0"/>
              </a:spcBef>
              <a:spcAft>
                <a:spcPct val="35000"/>
              </a:spcAft>
            </a:pPr>
            <a:r>
              <a:rPr lang="en-US" sz="2400" b="1" dirty="0">
                <a:latin typeface="Arial" charset="0"/>
                <a:ea typeface="Arial" charset="0"/>
                <a:cs typeface="Arial" charset="0"/>
              </a:rPr>
              <a:t>Parent contribution</a:t>
            </a:r>
          </a:p>
          <a:p>
            <a:pPr algn="ctr" defTabSz="1022350">
              <a:lnSpc>
                <a:spcPct val="90000"/>
              </a:lnSpc>
              <a:spcBef>
                <a:spcPct val="0"/>
              </a:spcBef>
              <a:spcAft>
                <a:spcPct val="35000"/>
              </a:spcAft>
            </a:pPr>
            <a:r>
              <a:rPr lang="en-US" sz="2400" dirty="0">
                <a:latin typeface="Arial" charset="0"/>
                <a:ea typeface="Arial" charset="0"/>
                <a:cs typeface="Arial" charset="0"/>
              </a:rPr>
              <a:t> </a:t>
            </a:r>
            <a:r>
              <a:rPr lang="en-US" sz="2000" i="1" dirty="0">
                <a:latin typeface="Arial" charset="0"/>
                <a:ea typeface="Arial" charset="0"/>
                <a:cs typeface="Arial" charset="0"/>
              </a:rPr>
              <a:t>(for dependent students)</a:t>
            </a:r>
            <a:endParaRPr lang="en-US" sz="2400" i="1" dirty="0">
              <a:latin typeface="Arial" charset="0"/>
              <a:ea typeface="Arial" charset="0"/>
              <a:cs typeface="Arial" charset="0"/>
            </a:endParaRPr>
          </a:p>
        </p:txBody>
      </p:sp>
      <p:sp>
        <p:nvSpPr>
          <p:cNvPr id="9" name="Left Brace 8"/>
          <p:cNvSpPr/>
          <p:nvPr/>
        </p:nvSpPr>
        <p:spPr>
          <a:xfrm>
            <a:off x="4267200" y="2590800"/>
            <a:ext cx="457200" cy="2438400"/>
          </a:xfrm>
          <a:prstGeom prst="leftBrace">
            <a:avLst/>
          </a:prstGeom>
          <a:ln w="38100">
            <a:solidFill>
              <a:srgbClr val="005B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solidFill>
                <a:srgbClr val="005B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2" name="Title 1"/>
          <p:cNvSpPr>
            <a:spLocks noGrp="1"/>
          </p:cNvSpPr>
          <p:nvPr>
            <p:ph type="title"/>
          </p:nvPr>
        </p:nvSpPr>
        <p:spPr>
          <a:xfrm>
            <a:off x="608013" y="432059"/>
            <a:ext cx="7935912" cy="685800"/>
          </a:xfrm>
        </p:spPr>
        <p:txBody>
          <a:bodyPr>
            <a:normAutofit/>
          </a:bodyPr>
          <a:lstStyle/>
          <a:p>
            <a:pPr algn="ctr" eaLnBrk="1" hangingPunct="1"/>
            <a:r>
              <a:rPr lang="en-US" sz="3400" b="1" dirty="0">
                <a:solidFill>
                  <a:srgbClr val="083344"/>
                </a:solidFill>
              </a:rPr>
              <a:t>What is Cost of Attendance (COA)?</a:t>
            </a:r>
          </a:p>
        </p:txBody>
      </p:sp>
      <p:sp>
        <p:nvSpPr>
          <p:cNvPr id="5" name="Content Placeholder 4">
            <a:extLst>
              <a:ext uri="{FF2B5EF4-FFF2-40B4-BE49-F238E27FC236}">
                <a16:creationId xmlns:a16="http://schemas.microsoft.com/office/drawing/2014/main" id="{5622ABCA-2B03-44D3-BAAE-48D9CD3C9992}"/>
              </a:ext>
            </a:extLst>
          </p:cNvPr>
          <p:cNvSpPr>
            <a:spLocks noGrp="1"/>
          </p:cNvSpPr>
          <p:nvPr>
            <p:ph idx="1"/>
          </p:nvPr>
        </p:nvSpPr>
        <p:spPr>
          <a:xfrm>
            <a:off x="598488" y="1600201"/>
            <a:ext cx="8229600" cy="685800"/>
          </a:xfrm>
          <a:prstGeom prst="rect">
            <a:avLst/>
          </a:prstGeom>
          <a:solidFill>
            <a:srgbClr val="005B99"/>
          </a:solidFill>
          <a:ln>
            <a:solidFill>
              <a:srgbClr val="6B9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3200" dirty="0">
                <a:latin typeface="Arial" panose="020B0604020202020204" pitchFamily="34" charset="0"/>
                <a:cs typeface="Arial" panose="020B0604020202020204" pitchFamily="34" charset="0"/>
              </a:rPr>
              <a:t>Estimation of expected costs</a:t>
            </a:r>
            <a:endParaRPr lang="en-US" sz="2400" dirty="0"/>
          </a:p>
        </p:txBody>
      </p:sp>
      <p:sp>
        <p:nvSpPr>
          <p:cNvPr id="6" name="Rectangle 5">
            <a:extLst>
              <a:ext uri="{FF2B5EF4-FFF2-40B4-BE49-F238E27FC236}">
                <a16:creationId xmlns:a16="http://schemas.microsoft.com/office/drawing/2014/main" id="{8B66386F-29EC-4843-BDA8-E0647B22364E}"/>
              </a:ext>
            </a:extLst>
          </p:cNvPr>
          <p:cNvSpPr/>
          <p:nvPr/>
        </p:nvSpPr>
        <p:spPr>
          <a:xfrm>
            <a:off x="598488" y="2286001"/>
            <a:ext cx="4049712" cy="542502"/>
          </a:xfrm>
          <a:prstGeom prst="rect">
            <a:avLst/>
          </a:prstGeom>
          <a:solidFill>
            <a:srgbClr val="005B99"/>
          </a:solidFill>
          <a:ln>
            <a:solidFill>
              <a:srgbClr val="6B9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Direct Costs</a:t>
            </a:r>
          </a:p>
        </p:txBody>
      </p:sp>
      <p:sp>
        <p:nvSpPr>
          <p:cNvPr id="7" name="Rectangle 6">
            <a:extLst>
              <a:ext uri="{FF2B5EF4-FFF2-40B4-BE49-F238E27FC236}">
                <a16:creationId xmlns:a16="http://schemas.microsoft.com/office/drawing/2014/main" id="{0333A4F5-BF5B-4624-AE73-142A50FDD77D}"/>
              </a:ext>
            </a:extLst>
          </p:cNvPr>
          <p:cNvSpPr/>
          <p:nvPr/>
        </p:nvSpPr>
        <p:spPr>
          <a:xfrm>
            <a:off x="4648200" y="2288853"/>
            <a:ext cx="4181855" cy="542502"/>
          </a:xfrm>
          <a:prstGeom prst="rect">
            <a:avLst/>
          </a:prstGeom>
          <a:solidFill>
            <a:srgbClr val="005B99"/>
          </a:solidFill>
          <a:ln>
            <a:solidFill>
              <a:srgbClr val="6B9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Indirect Costs</a:t>
            </a:r>
          </a:p>
        </p:txBody>
      </p:sp>
      <p:pic>
        <p:nvPicPr>
          <p:cNvPr id="8" name="Picture 7">
            <a:extLst>
              <a:ext uri="{FF2B5EF4-FFF2-40B4-BE49-F238E27FC236}">
                <a16:creationId xmlns:a16="http://schemas.microsoft.com/office/drawing/2014/main" id="{C3B1F862-BA6A-49F1-9AE3-DD415174A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724" y="3086100"/>
            <a:ext cx="685800" cy="685800"/>
          </a:xfrm>
          <a:prstGeom prst="rect">
            <a:avLst/>
          </a:prstGeom>
          <a:solidFill>
            <a:srgbClr val="005B99"/>
          </a:solidFill>
        </p:spPr>
      </p:pic>
      <p:pic>
        <p:nvPicPr>
          <p:cNvPr id="9" name="Picture 8">
            <a:extLst>
              <a:ext uri="{FF2B5EF4-FFF2-40B4-BE49-F238E27FC236}">
                <a16:creationId xmlns:a16="http://schemas.microsoft.com/office/drawing/2014/main" id="{A461CE08-B4E3-450C-9815-778051893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48" y="4157451"/>
            <a:ext cx="685800" cy="685800"/>
          </a:xfrm>
          <a:prstGeom prst="rect">
            <a:avLst/>
          </a:prstGeom>
          <a:solidFill>
            <a:srgbClr val="005B99"/>
          </a:solidFill>
        </p:spPr>
      </p:pic>
      <p:grpSp>
        <p:nvGrpSpPr>
          <p:cNvPr id="3" name="Group 2"/>
          <p:cNvGrpSpPr/>
          <p:nvPr/>
        </p:nvGrpSpPr>
        <p:grpSpPr>
          <a:xfrm>
            <a:off x="650137" y="5228802"/>
            <a:ext cx="648789" cy="643653"/>
            <a:chOff x="650137" y="5228802"/>
            <a:chExt cx="648789" cy="643653"/>
          </a:xfrm>
        </p:grpSpPr>
        <p:sp>
          <p:nvSpPr>
            <p:cNvPr id="10" name="Rectangle 9">
              <a:extLst>
                <a:ext uri="{FF2B5EF4-FFF2-40B4-BE49-F238E27FC236}">
                  <a16:creationId xmlns:a16="http://schemas.microsoft.com/office/drawing/2014/main" id="{6A534659-B095-4EA6-B9DB-1E822C700081}"/>
                </a:ext>
              </a:extLst>
            </p:cNvPr>
            <p:cNvSpPr/>
            <p:nvPr/>
          </p:nvSpPr>
          <p:spPr>
            <a:xfrm>
              <a:off x="650137" y="5228802"/>
              <a:ext cx="648789" cy="643653"/>
            </a:xfrm>
            <a:prstGeom prst="rect">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B0A180-BAF3-47B4-883C-58D8435FDDCF}"/>
                </a:ext>
              </a:extLst>
            </p:cNvPr>
            <p:cNvPicPr>
              <a:picLocks noChangeAspect="1"/>
            </p:cNvPicPr>
            <p:nvPr/>
          </p:nvPicPr>
          <p:blipFill>
            <a:blip r:embed="rId5"/>
            <a:stretch>
              <a:fillRect/>
            </a:stretch>
          </p:blipFill>
          <p:spPr>
            <a:xfrm>
              <a:off x="687705" y="5261610"/>
              <a:ext cx="548640" cy="548640"/>
            </a:xfrm>
            <a:prstGeom prst="rect">
              <a:avLst/>
            </a:prstGeom>
          </p:spPr>
        </p:pic>
      </p:grpSp>
      <p:sp>
        <p:nvSpPr>
          <p:cNvPr id="14" name="TextBox 13">
            <a:extLst>
              <a:ext uri="{FF2B5EF4-FFF2-40B4-BE49-F238E27FC236}">
                <a16:creationId xmlns:a16="http://schemas.microsoft.com/office/drawing/2014/main" id="{83820D46-66BE-4433-B3B3-5FC9D12D96C0}"/>
              </a:ext>
            </a:extLst>
          </p:cNvPr>
          <p:cNvSpPr txBox="1"/>
          <p:nvPr/>
        </p:nvSpPr>
        <p:spPr>
          <a:xfrm>
            <a:off x="1380217" y="3197202"/>
            <a:ext cx="2731325" cy="523220"/>
          </a:xfrm>
          <a:prstGeom prst="rect">
            <a:avLst/>
          </a:prstGeom>
          <a:noFill/>
        </p:spPr>
        <p:txBody>
          <a:bodyPr wrap="none" rtlCol="0">
            <a:spAutoFit/>
          </a:bodyPr>
          <a:lstStyle/>
          <a:p>
            <a:r>
              <a:rPr lang="en-US" sz="2800" dirty="0">
                <a:solidFill>
                  <a:schemeClr val="accent3">
                    <a:lumMod val="50000"/>
                  </a:schemeClr>
                </a:solidFill>
                <a:latin typeface="Arial" panose="020B0604020202020204" pitchFamily="34" charset="0"/>
                <a:cs typeface="Arial" panose="020B0604020202020204" pitchFamily="34" charset="0"/>
              </a:rPr>
              <a:t>Tuition and fees</a:t>
            </a:r>
          </a:p>
        </p:txBody>
      </p:sp>
      <p:sp>
        <p:nvSpPr>
          <p:cNvPr id="15" name="TextBox 14">
            <a:extLst>
              <a:ext uri="{FF2B5EF4-FFF2-40B4-BE49-F238E27FC236}">
                <a16:creationId xmlns:a16="http://schemas.microsoft.com/office/drawing/2014/main" id="{4DE0CDED-68AD-44F6-8362-1D20BF15E726}"/>
              </a:ext>
            </a:extLst>
          </p:cNvPr>
          <p:cNvSpPr txBox="1"/>
          <p:nvPr/>
        </p:nvSpPr>
        <p:spPr>
          <a:xfrm>
            <a:off x="1380217" y="4238741"/>
            <a:ext cx="2763898" cy="523220"/>
          </a:xfrm>
          <a:prstGeom prst="rect">
            <a:avLst/>
          </a:prstGeom>
          <a:noFill/>
        </p:spPr>
        <p:txBody>
          <a:bodyPr wrap="none" rtlCol="0">
            <a:spAutoFit/>
          </a:bodyPr>
          <a:lstStyle/>
          <a:p>
            <a:r>
              <a:rPr lang="en-US" sz="2800" dirty="0">
                <a:solidFill>
                  <a:schemeClr val="accent3">
                    <a:lumMod val="50000"/>
                  </a:schemeClr>
                </a:solidFill>
                <a:latin typeface="Arial" panose="020B0604020202020204" pitchFamily="34" charset="0"/>
                <a:cs typeface="Arial" panose="020B0604020202020204" pitchFamily="34" charset="0"/>
              </a:rPr>
              <a:t>Housing &amp; Food</a:t>
            </a:r>
          </a:p>
        </p:txBody>
      </p:sp>
      <p:sp>
        <p:nvSpPr>
          <p:cNvPr id="16" name="TextBox 15">
            <a:extLst>
              <a:ext uri="{FF2B5EF4-FFF2-40B4-BE49-F238E27FC236}">
                <a16:creationId xmlns:a16="http://schemas.microsoft.com/office/drawing/2014/main" id="{E75E1B35-08E2-46B1-975F-72BF9CF164EA}"/>
              </a:ext>
            </a:extLst>
          </p:cNvPr>
          <p:cNvSpPr txBox="1"/>
          <p:nvPr/>
        </p:nvSpPr>
        <p:spPr>
          <a:xfrm>
            <a:off x="1361167" y="5330185"/>
            <a:ext cx="3304110" cy="523220"/>
          </a:xfrm>
          <a:prstGeom prst="rect">
            <a:avLst/>
          </a:prstGeom>
          <a:noFill/>
        </p:spPr>
        <p:txBody>
          <a:bodyPr wrap="none" rtlCol="0">
            <a:spAutoFit/>
          </a:bodyPr>
          <a:lstStyle/>
          <a:p>
            <a:r>
              <a:rPr lang="en-US" sz="2800" dirty="0">
                <a:solidFill>
                  <a:schemeClr val="accent3">
                    <a:lumMod val="50000"/>
                  </a:schemeClr>
                </a:solidFill>
                <a:latin typeface="Arial" panose="020B0604020202020204" pitchFamily="34" charset="0"/>
                <a:cs typeface="Arial" panose="020B0604020202020204" pitchFamily="34" charset="0"/>
              </a:rPr>
              <a:t>Books and supplies</a:t>
            </a:r>
          </a:p>
        </p:txBody>
      </p:sp>
      <p:pic>
        <p:nvPicPr>
          <p:cNvPr id="17" name="Picture 16">
            <a:extLst>
              <a:ext uri="{FF2B5EF4-FFF2-40B4-BE49-F238E27FC236}">
                <a16:creationId xmlns:a16="http://schemas.microsoft.com/office/drawing/2014/main" id="{425015EF-B030-4189-B416-8215C8810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7862" y="3086100"/>
            <a:ext cx="685800" cy="685800"/>
          </a:xfrm>
          <a:prstGeom prst="rect">
            <a:avLst/>
          </a:prstGeom>
          <a:solidFill>
            <a:srgbClr val="005B99"/>
          </a:solidFill>
        </p:spPr>
      </p:pic>
      <p:pic>
        <p:nvPicPr>
          <p:cNvPr id="18" name="Picture 17">
            <a:extLst>
              <a:ext uri="{FF2B5EF4-FFF2-40B4-BE49-F238E27FC236}">
                <a16:creationId xmlns:a16="http://schemas.microsoft.com/office/drawing/2014/main" id="{DE0FFA9E-B79F-4A6A-B22E-B164473D6D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7862" y="4157451"/>
            <a:ext cx="685800" cy="685800"/>
          </a:xfrm>
          <a:prstGeom prst="rect">
            <a:avLst/>
          </a:prstGeom>
          <a:solidFill>
            <a:srgbClr val="005B99"/>
          </a:solidFill>
        </p:spPr>
      </p:pic>
      <p:sp>
        <p:nvSpPr>
          <p:cNvPr id="19" name="TextBox 18">
            <a:extLst>
              <a:ext uri="{FF2B5EF4-FFF2-40B4-BE49-F238E27FC236}">
                <a16:creationId xmlns:a16="http://schemas.microsoft.com/office/drawing/2014/main" id="{42DEF5A4-DB84-4C8D-9A41-69B188EF06A6}"/>
              </a:ext>
            </a:extLst>
          </p:cNvPr>
          <p:cNvSpPr txBox="1"/>
          <p:nvPr/>
        </p:nvSpPr>
        <p:spPr>
          <a:xfrm>
            <a:off x="5638800" y="3167390"/>
            <a:ext cx="2492477" cy="523220"/>
          </a:xfrm>
          <a:prstGeom prst="rect">
            <a:avLst/>
          </a:prstGeom>
          <a:noFill/>
        </p:spPr>
        <p:txBody>
          <a:bodyPr wrap="none" rtlCol="0">
            <a:spAutoFit/>
          </a:bodyPr>
          <a:lstStyle/>
          <a:p>
            <a:r>
              <a:rPr lang="en-US" sz="2800" dirty="0">
                <a:solidFill>
                  <a:schemeClr val="accent3">
                    <a:lumMod val="50000"/>
                  </a:schemeClr>
                </a:solidFill>
                <a:latin typeface="Arial" panose="020B0604020202020204" pitchFamily="34" charset="0"/>
                <a:cs typeface="Arial" panose="020B0604020202020204" pitchFamily="34" charset="0"/>
              </a:rPr>
              <a:t>Transportation</a:t>
            </a:r>
          </a:p>
        </p:txBody>
      </p:sp>
      <p:sp>
        <p:nvSpPr>
          <p:cNvPr id="20" name="TextBox 19">
            <a:extLst>
              <a:ext uri="{FF2B5EF4-FFF2-40B4-BE49-F238E27FC236}">
                <a16:creationId xmlns:a16="http://schemas.microsoft.com/office/drawing/2014/main" id="{EA5284D6-EB8E-49A2-89BC-A534E14BD58B}"/>
              </a:ext>
            </a:extLst>
          </p:cNvPr>
          <p:cNvSpPr txBox="1"/>
          <p:nvPr/>
        </p:nvSpPr>
        <p:spPr>
          <a:xfrm>
            <a:off x="5638800" y="4040721"/>
            <a:ext cx="3244799" cy="954107"/>
          </a:xfrm>
          <a:prstGeom prst="rect">
            <a:avLst/>
          </a:prstGeom>
          <a:noFill/>
        </p:spPr>
        <p:txBody>
          <a:bodyPr wrap="none" rtlCol="0">
            <a:spAutoFit/>
          </a:bodyPr>
          <a:lstStyle/>
          <a:p>
            <a:r>
              <a:rPr lang="en-US" sz="2800" dirty="0">
                <a:solidFill>
                  <a:schemeClr val="accent3">
                    <a:lumMod val="50000"/>
                  </a:schemeClr>
                </a:solidFill>
                <a:latin typeface="Arial" panose="020B0604020202020204" pitchFamily="34" charset="0"/>
                <a:cs typeface="Arial" panose="020B0604020202020204" pitchFamily="34" charset="0"/>
              </a:rPr>
              <a:t>Miscellaneous</a:t>
            </a:r>
          </a:p>
          <a:p>
            <a:r>
              <a:rPr lang="en-US" sz="2800" dirty="0">
                <a:solidFill>
                  <a:schemeClr val="accent3">
                    <a:lumMod val="50000"/>
                  </a:schemeClr>
                </a:solidFill>
                <a:latin typeface="Arial" panose="020B0604020202020204" pitchFamily="34" charset="0"/>
                <a:cs typeface="Arial" panose="020B0604020202020204" pitchFamily="34" charset="0"/>
              </a:rPr>
              <a:t>personal expenses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Title 1"/>
          <p:cNvSpPr>
            <a:spLocks noGrp="1"/>
          </p:cNvSpPr>
          <p:nvPr>
            <p:ph type="title"/>
          </p:nvPr>
        </p:nvSpPr>
        <p:spPr>
          <a:xfrm>
            <a:off x="457200" y="440437"/>
            <a:ext cx="8229600" cy="719328"/>
          </a:xfrm>
        </p:spPr>
        <p:txBody>
          <a:bodyPr>
            <a:noAutofit/>
          </a:bodyPr>
          <a:lstStyle/>
          <a:p>
            <a:pPr algn="ctr" eaLnBrk="1" hangingPunct="1"/>
            <a:r>
              <a:rPr lang="en-US" sz="3400" b="1" dirty="0">
                <a:solidFill>
                  <a:srgbClr val="083344"/>
                </a:solidFill>
              </a:rPr>
              <a:t>How Do Schools Determine </a:t>
            </a:r>
            <a:br>
              <a:rPr lang="en-US" sz="3400" b="1" dirty="0">
                <a:solidFill>
                  <a:srgbClr val="083344"/>
                </a:solidFill>
              </a:rPr>
            </a:br>
            <a:r>
              <a:rPr lang="en-US" sz="3400" b="1" dirty="0">
                <a:solidFill>
                  <a:srgbClr val="083344"/>
                </a:solidFill>
              </a:rPr>
              <a:t>Financial Need?</a:t>
            </a:r>
          </a:p>
        </p:txBody>
      </p:sp>
      <p:sp>
        <p:nvSpPr>
          <p:cNvPr id="6147" name="Content Placeholder 2"/>
          <p:cNvSpPr>
            <a:spLocks noGrp="1"/>
          </p:cNvSpPr>
          <p:nvPr>
            <p:ph idx="1"/>
          </p:nvPr>
        </p:nvSpPr>
        <p:spPr>
          <a:xfrm>
            <a:off x="620713" y="1600201"/>
            <a:ext cx="8229600" cy="4191000"/>
          </a:xfrm>
        </p:spPr>
        <p:txBody>
          <a:bodyPr/>
          <a:lstStyle/>
          <a:p>
            <a:pPr eaLnBrk="1" hangingPunct="1">
              <a:lnSpc>
                <a:spcPct val="80000"/>
              </a:lnSpc>
              <a:buFontTx/>
              <a:buNone/>
            </a:pPr>
            <a:endParaRPr lang="en-US" dirty="0"/>
          </a:p>
          <a:p>
            <a:pPr eaLnBrk="1" hangingPunct="1">
              <a:lnSpc>
                <a:spcPct val="80000"/>
              </a:lnSpc>
              <a:buFontTx/>
              <a:buNone/>
            </a:pPr>
            <a:endParaRPr lang="en-US" sz="2800" dirty="0"/>
          </a:p>
          <a:p>
            <a:pPr eaLnBrk="1" hangingPunct="1">
              <a:lnSpc>
                <a:spcPct val="80000"/>
              </a:lnSpc>
              <a:buFontTx/>
              <a:buNone/>
            </a:pPr>
            <a:endParaRPr lang="en-US" sz="2400" dirty="0"/>
          </a:p>
          <a:p>
            <a:pPr eaLnBrk="1" hangingPunct="1"/>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624796971"/>
              </p:ext>
            </p:extLst>
          </p:nvPr>
        </p:nvGraphicFramePr>
        <p:xfrm>
          <a:off x="685800" y="2209801"/>
          <a:ext cx="7772400" cy="2971800"/>
        </p:xfrm>
        <a:graphic>
          <a:graphicData uri="http://schemas.openxmlformats.org/drawingml/2006/table">
            <a:tbl>
              <a:tblPr firstRow="1" firstCol="1" bandRow="1" bandCol="1">
                <a:effectLst>
                  <a:outerShdw blurRad="50800" dist="38100" dir="2700000" algn="tl" rotWithShape="0">
                    <a:prstClr val="black">
                      <a:alpha val="40000"/>
                    </a:prstClr>
                  </a:outerShdw>
                </a:effectLst>
                <a:tableStyleId>{5C22544A-7EE6-4342-B048-85BDC9FD1C3A}</a:tableStyleId>
              </a:tblPr>
              <a:tblGrid>
                <a:gridCol w="7772400">
                  <a:extLst>
                    <a:ext uri="{9D8B030D-6E8A-4147-A177-3AD203B41FA5}">
                      <a16:colId xmlns:a16="http://schemas.microsoft.com/office/drawing/2014/main" val="20000"/>
                    </a:ext>
                  </a:extLst>
                </a:gridCol>
              </a:tblGrid>
              <a:tr h="2971800">
                <a:tc>
                  <a:txBody>
                    <a:bodyPr/>
                    <a:lstStyle/>
                    <a:p>
                      <a:pPr marL="0" marR="0" algn="l">
                        <a:lnSpc>
                          <a:spcPct val="140000"/>
                        </a:lnSpc>
                        <a:spcBef>
                          <a:spcPts val="1200"/>
                        </a:spcBef>
                        <a:spcAft>
                          <a:spcPts val="0"/>
                        </a:spcAft>
                        <a:tabLst>
                          <a:tab pos="568325" algn="l"/>
                        </a:tabLst>
                      </a:pPr>
                      <a:r>
                        <a:rPr lang="en-US" sz="2400" dirty="0">
                          <a:effectLst/>
                          <a:latin typeface="Arial" charset="0"/>
                          <a:ea typeface="Arial" charset="0"/>
                          <a:cs typeface="Arial" charset="0"/>
                        </a:rPr>
                        <a:t>	</a:t>
                      </a:r>
                      <a:r>
                        <a:rPr lang="en-US" sz="3200" dirty="0">
                          <a:effectLst/>
                          <a:latin typeface="Arial" charset="0"/>
                          <a:ea typeface="Arial" charset="0"/>
                          <a:cs typeface="Arial" charset="0"/>
                        </a:rPr>
                        <a:t>Cost of attendance (COA)</a:t>
                      </a:r>
                      <a:endParaRPr lang="en-US" sz="3600" dirty="0">
                        <a:effectLst/>
                        <a:latin typeface="Arial" charset="0"/>
                        <a:ea typeface="Arial" charset="0"/>
                        <a:cs typeface="Arial" charset="0"/>
                      </a:endParaRPr>
                    </a:p>
                    <a:p>
                      <a:pPr marL="0" marR="0" algn="l">
                        <a:lnSpc>
                          <a:spcPct val="140000"/>
                        </a:lnSpc>
                        <a:spcBef>
                          <a:spcPts val="0"/>
                        </a:spcBef>
                        <a:spcAft>
                          <a:spcPts val="0"/>
                        </a:spcAft>
                        <a:tabLst>
                          <a:tab pos="568325" algn="l"/>
                        </a:tabLst>
                      </a:pPr>
                      <a:r>
                        <a:rPr lang="en-US" sz="3200" dirty="0">
                          <a:effectLst/>
                          <a:latin typeface="Arial" charset="0"/>
                          <a:ea typeface="Arial" charset="0"/>
                          <a:cs typeface="Arial" charset="0"/>
                        </a:rPr>
                        <a:t>  – 	</a:t>
                      </a:r>
                      <a:r>
                        <a:rPr lang="en-US" sz="3200" u="none" dirty="0">
                          <a:effectLst/>
                          <a:latin typeface="Arial" charset="0"/>
                          <a:ea typeface="Arial" charset="0"/>
                          <a:cs typeface="Arial" charset="0"/>
                        </a:rPr>
                        <a:t>Student Aid Index   (SAI)</a:t>
                      </a:r>
                      <a:endParaRPr lang="en-US" sz="3600" u="none" dirty="0">
                        <a:effectLst/>
                        <a:latin typeface="Arial" charset="0"/>
                        <a:ea typeface="Arial" charset="0"/>
                        <a:cs typeface="Arial" charset="0"/>
                      </a:endParaRPr>
                    </a:p>
                    <a:p>
                      <a:pPr marL="0" marR="0" algn="l">
                        <a:lnSpc>
                          <a:spcPct val="140000"/>
                        </a:lnSpc>
                        <a:spcBef>
                          <a:spcPts val="600"/>
                        </a:spcBef>
                        <a:spcAft>
                          <a:spcPts val="600"/>
                        </a:spcAft>
                        <a:tabLst>
                          <a:tab pos="568325" algn="l"/>
                        </a:tabLst>
                      </a:pPr>
                      <a:r>
                        <a:rPr lang="en-US" sz="3200" dirty="0">
                          <a:effectLst/>
                          <a:latin typeface="Arial" charset="0"/>
                          <a:ea typeface="Arial" charset="0"/>
                          <a:cs typeface="Arial" charset="0"/>
                        </a:rPr>
                        <a:t>  =	Financial need</a:t>
                      </a:r>
                      <a:endParaRPr lang="en-US" sz="3600" dirty="0">
                        <a:effectLst/>
                        <a:latin typeface="Arial" charset="0"/>
                        <a:ea typeface="Arial" charset="0"/>
                        <a:cs typeface="Arial" charset="0"/>
                      </a:endParaRPr>
                    </a:p>
                  </a:txBody>
                  <a:tcPr marL="68580" marR="68580" marT="0" marB="0" anchor="ctr">
                    <a:solidFill>
                      <a:srgbClr val="1774AD"/>
                    </a:solidFill>
                  </a:tcPr>
                </a:tc>
                <a:extLst>
                  <a:ext uri="{0D108BD9-81ED-4DB2-BD59-A6C34878D82A}">
                    <a16:rowId xmlns:a16="http://schemas.microsoft.com/office/drawing/2014/main" val="10000"/>
                  </a:ext>
                </a:extLst>
              </a:tr>
            </a:tbl>
          </a:graphicData>
        </a:graphic>
      </p:graphicFrame>
      <p:cxnSp>
        <p:nvCxnSpPr>
          <p:cNvPr id="3" name="Straight Connector 2">
            <a:extLst>
              <a:ext uri="{FF2B5EF4-FFF2-40B4-BE49-F238E27FC236}">
                <a16:creationId xmlns:a16="http://schemas.microsoft.com/office/drawing/2014/main" id="{6F2286DA-9B43-4F83-BD56-A45325D33174}"/>
              </a:ext>
            </a:extLst>
          </p:cNvPr>
          <p:cNvCxnSpPr/>
          <p:nvPr/>
        </p:nvCxnSpPr>
        <p:spPr>
          <a:xfrm>
            <a:off x="990600" y="4114800"/>
            <a:ext cx="5867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58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7"/>
            <a:ext cx="9144000" cy="6858000"/>
          </a:xfrm>
          <a:prstGeom prst="rect">
            <a:avLst/>
          </a:prstGeom>
        </p:spPr>
      </p:pic>
      <p:sp>
        <p:nvSpPr>
          <p:cNvPr id="9218" name="Title 1"/>
          <p:cNvSpPr>
            <a:spLocks noGrp="1"/>
          </p:cNvSpPr>
          <p:nvPr>
            <p:ph type="title"/>
          </p:nvPr>
        </p:nvSpPr>
        <p:spPr>
          <a:xfrm>
            <a:off x="457200" y="419100"/>
            <a:ext cx="8229600" cy="762000"/>
          </a:xfrm>
        </p:spPr>
        <p:txBody>
          <a:bodyPr>
            <a:normAutofit/>
          </a:bodyPr>
          <a:lstStyle/>
          <a:p>
            <a:pPr algn="ctr" eaLnBrk="1" hangingPunct="1"/>
            <a:r>
              <a:rPr lang="en-US" b="1" dirty="0">
                <a:solidFill>
                  <a:schemeClr val="accent3">
                    <a:lumMod val="50000"/>
                  </a:schemeClr>
                </a:solidFill>
              </a:rPr>
              <a:t>Types of Financial Aid</a:t>
            </a:r>
          </a:p>
        </p:txBody>
      </p:sp>
      <p:grpSp>
        <p:nvGrpSpPr>
          <p:cNvPr id="6" name="Group 5"/>
          <p:cNvGrpSpPr/>
          <p:nvPr/>
        </p:nvGrpSpPr>
        <p:grpSpPr>
          <a:xfrm>
            <a:off x="2135720" y="1447800"/>
            <a:ext cx="4872559" cy="4822476"/>
            <a:chOff x="1040373" y="16378"/>
            <a:chExt cx="4872559" cy="4822476"/>
          </a:xfrm>
        </p:grpSpPr>
        <p:sp>
          <p:nvSpPr>
            <p:cNvPr id="7" name="Pie 6"/>
            <p:cNvSpPr/>
            <p:nvPr/>
          </p:nvSpPr>
          <p:spPr>
            <a:xfrm>
              <a:off x="1040373" y="16378"/>
              <a:ext cx="4872559" cy="4822476"/>
            </a:xfrm>
            <a:prstGeom prst="pie">
              <a:avLst>
                <a:gd name="adj1" fmla="val 10800000"/>
                <a:gd name="adj2" fmla="val 16200000"/>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ie 4"/>
            <p:cNvSpPr txBox="1"/>
            <p:nvPr/>
          </p:nvSpPr>
          <p:spPr>
            <a:xfrm>
              <a:off x="1532653" y="890964"/>
              <a:ext cx="1798206" cy="1435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Loans</a:t>
              </a:r>
            </a:p>
          </p:txBody>
        </p:sp>
      </p:grpSp>
      <p:grpSp>
        <p:nvGrpSpPr>
          <p:cNvPr id="9" name="Group 8"/>
          <p:cNvGrpSpPr/>
          <p:nvPr/>
        </p:nvGrpSpPr>
        <p:grpSpPr>
          <a:xfrm>
            <a:off x="2203621" y="1447800"/>
            <a:ext cx="4804658" cy="4786065"/>
            <a:chOff x="1042825" y="51825"/>
            <a:chExt cx="4804658" cy="4749654"/>
          </a:xfrm>
        </p:grpSpPr>
        <p:sp>
          <p:nvSpPr>
            <p:cNvPr id="10" name="Pie 9"/>
            <p:cNvSpPr/>
            <p:nvPr/>
          </p:nvSpPr>
          <p:spPr>
            <a:xfrm>
              <a:off x="1042825" y="51825"/>
              <a:ext cx="4804658" cy="4749654"/>
            </a:xfrm>
            <a:prstGeom prst="pie">
              <a:avLst>
                <a:gd name="adj1" fmla="val 16200000"/>
                <a:gd name="adj2" fmla="val 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p:cNvSpPr txBox="1"/>
            <p:nvPr/>
          </p:nvSpPr>
          <p:spPr>
            <a:xfrm>
              <a:off x="3571151" y="919757"/>
              <a:ext cx="1773147" cy="141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r" defTabSz="1022350">
                <a:lnSpc>
                  <a:spcPct val="90000"/>
                </a:lnSpc>
                <a:spcBef>
                  <a:spcPct val="0"/>
                </a:spcBef>
                <a:spcAft>
                  <a:spcPct val="35000"/>
                </a:spcAft>
              </a:pPr>
              <a:r>
                <a:rPr lang="en-US" sz="2300" b="0" kern="1200" dirty="0">
                  <a:latin typeface="Arial" panose="020B0604020202020204" pitchFamily="34" charset="0"/>
                  <a:cs typeface="Arial" panose="020B0604020202020204" pitchFamily="34" charset="0"/>
                </a:rPr>
                <a:t>Scholarships</a:t>
              </a:r>
            </a:p>
          </p:txBody>
        </p:sp>
      </p:grpSp>
      <p:grpSp>
        <p:nvGrpSpPr>
          <p:cNvPr id="12" name="Group 11"/>
          <p:cNvGrpSpPr/>
          <p:nvPr/>
        </p:nvGrpSpPr>
        <p:grpSpPr>
          <a:xfrm>
            <a:off x="2135720" y="1586338"/>
            <a:ext cx="4872559" cy="4599724"/>
            <a:chOff x="1083253" y="127753"/>
            <a:chExt cx="4786799" cy="4599724"/>
          </a:xfrm>
        </p:grpSpPr>
        <p:sp>
          <p:nvSpPr>
            <p:cNvPr id="13" name="Pie 12"/>
            <p:cNvSpPr/>
            <p:nvPr/>
          </p:nvSpPr>
          <p:spPr>
            <a:xfrm>
              <a:off x="1083253" y="127753"/>
              <a:ext cx="4786799" cy="4599724"/>
            </a:xfrm>
            <a:prstGeom prst="pie">
              <a:avLst>
                <a:gd name="adj1" fmla="val 5400000"/>
                <a:gd name="adj2" fmla="val 10800000"/>
              </a:avLst>
            </a:pr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Pie 4"/>
            <p:cNvSpPr txBox="1"/>
            <p:nvPr/>
          </p:nvSpPr>
          <p:spPr>
            <a:xfrm>
              <a:off x="1559882" y="2511760"/>
              <a:ext cx="1766557" cy="1368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Work-Study Employment</a:t>
              </a:r>
            </a:p>
          </p:txBody>
        </p:sp>
      </p:grpSp>
      <p:grpSp>
        <p:nvGrpSpPr>
          <p:cNvPr id="15" name="Group 14"/>
          <p:cNvGrpSpPr/>
          <p:nvPr/>
        </p:nvGrpSpPr>
        <p:grpSpPr>
          <a:xfrm>
            <a:off x="2203878" y="1558538"/>
            <a:ext cx="4806522" cy="4636274"/>
            <a:chOff x="1127581" y="109478"/>
            <a:chExt cx="4698143" cy="4636274"/>
          </a:xfrm>
          <a:solidFill>
            <a:srgbClr val="005B99"/>
          </a:solidFill>
        </p:grpSpPr>
        <p:sp>
          <p:nvSpPr>
            <p:cNvPr id="16" name="Pie 15"/>
            <p:cNvSpPr/>
            <p:nvPr/>
          </p:nvSpPr>
          <p:spPr>
            <a:xfrm>
              <a:off x="1127581" y="109478"/>
              <a:ext cx="4698143" cy="4636274"/>
            </a:xfrm>
            <a:prstGeom prst="pie">
              <a:avLst>
                <a:gd name="adj1" fmla="val 0"/>
                <a:gd name="adj2" fmla="val 540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Pie 4"/>
            <p:cNvSpPr txBox="1"/>
            <p:nvPr/>
          </p:nvSpPr>
          <p:spPr>
            <a:xfrm>
              <a:off x="3598309" y="2510407"/>
              <a:ext cx="1733838" cy="13798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Grants</a:t>
              </a:r>
            </a:p>
          </p:txBody>
        </p:sp>
      </p:grpSp>
      <p:sp>
        <p:nvSpPr>
          <p:cNvPr id="18" name="TextBox 17">
            <a:extLst>
              <a:ext uri="{FF2B5EF4-FFF2-40B4-BE49-F238E27FC236}">
                <a16:creationId xmlns:a16="http://schemas.microsoft.com/office/drawing/2014/main" id="{1994B3F4-D3DC-4C35-AE92-EB070FB38FAA}"/>
              </a:ext>
            </a:extLst>
          </p:cNvPr>
          <p:cNvSpPr txBox="1"/>
          <p:nvPr/>
        </p:nvSpPr>
        <p:spPr>
          <a:xfrm>
            <a:off x="203435" y="3425333"/>
            <a:ext cx="1524000" cy="830997"/>
          </a:xfrm>
          <a:prstGeom prst="rect">
            <a:avLst/>
          </a:prstGeom>
          <a:noFill/>
        </p:spPr>
        <p:txBody>
          <a:bodyPr wrap="square" rtlCol="0">
            <a:spAutoFit/>
          </a:bodyPr>
          <a:lstStyle/>
          <a:p>
            <a:pPr algn="ctr"/>
            <a:r>
              <a:rPr lang="en-US" sz="2400" b="1" dirty="0">
                <a:solidFill>
                  <a:schemeClr val="accent3">
                    <a:lumMod val="50000"/>
                  </a:schemeClr>
                </a:solidFill>
                <a:latin typeface="Arial" panose="020B0604020202020204" pitchFamily="34" charset="0"/>
                <a:cs typeface="Arial" panose="020B0604020202020204" pitchFamily="34" charset="0"/>
              </a:rPr>
              <a:t>Self-Help Aid</a:t>
            </a:r>
          </a:p>
        </p:txBody>
      </p:sp>
      <p:sp>
        <p:nvSpPr>
          <p:cNvPr id="19" name="TextBox 18">
            <a:extLst>
              <a:ext uri="{FF2B5EF4-FFF2-40B4-BE49-F238E27FC236}">
                <a16:creationId xmlns:a16="http://schemas.microsoft.com/office/drawing/2014/main" id="{7F60E8B5-3A15-4ACB-99FA-802EF2164844}"/>
              </a:ext>
            </a:extLst>
          </p:cNvPr>
          <p:cNvSpPr txBox="1"/>
          <p:nvPr/>
        </p:nvSpPr>
        <p:spPr>
          <a:xfrm>
            <a:off x="7441422" y="3655367"/>
            <a:ext cx="1485900" cy="461665"/>
          </a:xfrm>
          <a:prstGeom prst="rect">
            <a:avLst/>
          </a:prstGeom>
          <a:noFill/>
        </p:spPr>
        <p:txBody>
          <a:bodyPr wrap="square" rtlCol="0">
            <a:spAutoFit/>
          </a:bodyPr>
          <a:lstStyle/>
          <a:p>
            <a:pPr algn="ctr"/>
            <a:r>
              <a:rPr lang="en-US" sz="2400" b="1" dirty="0">
                <a:solidFill>
                  <a:schemeClr val="accent3">
                    <a:lumMod val="50000"/>
                  </a:schemeClr>
                </a:solidFill>
                <a:latin typeface="Arial" panose="020B0604020202020204" pitchFamily="34" charset="0"/>
                <a:cs typeface="Arial" panose="020B0604020202020204" pitchFamily="34" charset="0"/>
              </a:rPr>
              <a:t>Gift Aid</a:t>
            </a:r>
          </a:p>
        </p:txBody>
      </p:sp>
      <p:sp>
        <p:nvSpPr>
          <p:cNvPr id="20" name="Right Brace 1">
            <a:extLst>
              <a:ext uri="{FF2B5EF4-FFF2-40B4-BE49-F238E27FC236}">
                <a16:creationId xmlns:a16="http://schemas.microsoft.com/office/drawing/2014/main" id="{56618372-FFB9-4F47-96B3-7E0DBEE2446F}"/>
              </a:ext>
            </a:extLst>
          </p:cNvPr>
          <p:cNvSpPr>
            <a:spLocks/>
          </p:cNvSpPr>
          <p:nvPr/>
        </p:nvSpPr>
        <p:spPr bwMode="auto">
          <a:xfrm>
            <a:off x="6936116" y="2981214"/>
            <a:ext cx="685800" cy="1755648"/>
          </a:xfrm>
          <a:prstGeom prst="rightBrace">
            <a:avLst>
              <a:gd name="adj1" fmla="val 8336"/>
              <a:gd name="adj2" fmla="val 50000"/>
            </a:avLst>
          </a:prstGeom>
          <a:noFill/>
          <a:ln w="9525" algn="ctr">
            <a:solidFill>
              <a:schemeClr val="tx1"/>
            </a:solidFill>
            <a:round/>
            <a:headEnd/>
            <a:tailEnd/>
          </a:ln>
        </p:spPr>
        <p:txBody>
          <a:bodyPr/>
          <a:lstStyle/>
          <a:p>
            <a:endParaRPr lang="en-US" dirty="0"/>
          </a:p>
        </p:txBody>
      </p:sp>
      <p:sp>
        <p:nvSpPr>
          <p:cNvPr id="21" name="Right Brace 1">
            <a:extLst>
              <a:ext uri="{FF2B5EF4-FFF2-40B4-BE49-F238E27FC236}">
                <a16:creationId xmlns:a16="http://schemas.microsoft.com/office/drawing/2014/main" id="{5F781D37-6C01-4441-8E10-F692C26D8D2B}"/>
              </a:ext>
            </a:extLst>
          </p:cNvPr>
          <p:cNvSpPr>
            <a:spLocks/>
          </p:cNvSpPr>
          <p:nvPr/>
        </p:nvSpPr>
        <p:spPr bwMode="auto">
          <a:xfrm flipH="1">
            <a:off x="1469526" y="2993052"/>
            <a:ext cx="685800" cy="1752600"/>
          </a:xfrm>
          <a:prstGeom prst="rightBrace">
            <a:avLst>
              <a:gd name="adj1" fmla="val 8336"/>
              <a:gd name="adj2" fmla="val 49547"/>
            </a:avLst>
          </a:prstGeom>
          <a:noFill/>
          <a:ln w="9525" algn="ctr">
            <a:solidFill>
              <a:schemeClr val="tx1"/>
            </a:solidFill>
            <a:round/>
            <a:headEnd/>
            <a:tailEnd/>
          </a:ln>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42" name="Title 1"/>
          <p:cNvSpPr>
            <a:spLocks noGrp="1"/>
          </p:cNvSpPr>
          <p:nvPr>
            <p:ph type="title"/>
          </p:nvPr>
        </p:nvSpPr>
        <p:spPr>
          <a:xfrm>
            <a:off x="457200" y="428625"/>
            <a:ext cx="8229600" cy="685800"/>
          </a:xfrm>
        </p:spPr>
        <p:txBody>
          <a:bodyPr/>
          <a:lstStyle/>
          <a:p>
            <a:pPr algn="ctr" eaLnBrk="1" hangingPunct="1"/>
            <a:r>
              <a:rPr lang="en-US" b="1" dirty="0">
                <a:solidFill>
                  <a:srgbClr val="083344"/>
                </a:solidFill>
              </a:rPr>
              <a:t>Sources of Financial Aid</a:t>
            </a:r>
          </a:p>
        </p:txBody>
      </p:sp>
      <p:sp>
        <p:nvSpPr>
          <p:cNvPr id="10243" name="Rectangle 5"/>
          <p:cNvSpPr>
            <a:spLocks noGrp="1" noChangeArrowheads="1"/>
          </p:cNvSpPr>
          <p:nvPr>
            <p:ph idx="1"/>
          </p:nvPr>
        </p:nvSpPr>
        <p:spPr>
          <a:xfrm>
            <a:off x="609600" y="1676400"/>
            <a:ext cx="8229600" cy="4068763"/>
          </a:xfrm>
        </p:spPr>
        <p:txBody>
          <a:bodyPr>
            <a:normAutofit/>
          </a:bodyPr>
          <a:lstStyle/>
          <a:p>
            <a:pPr marL="457200" indent="-457200" eaLnBrk="1" hangingPunct="1">
              <a:spcBef>
                <a:spcPct val="0"/>
              </a:spcBef>
              <a:buFontTx/>
              <a:buNone/>
            </a:pPr>
            <a:r>
              <a:rPr lang="en-US" dirty="0"/>
              <a:t>        </a:t>
            </a:r>
            <a:endParaRPr lang="en-US" sz="2000" dirty="0">
              <a:solidFill>
                <a:srgbClr val="083344"/>
              </a:solidFill>
            </a:endParaRPr>
          </a:p>
        </p:txBody>
      </p:sp>
      <p:sp>
        <p:nvSpPr>
          <p:cNvPr id="7" name="Oval 6">
            <a:extLst>
              <a:ext uri="{FF2B5EF4-FFF2-40B4-BE49-F238E27FC236}">
                <a16:creationId xmlns:a16="http://schemas.microsoft.com/office/drawing/2014/main" id="{D6ACE746-39D5-443C-A348-D9F47A9553C5}"/>
              </a:ext>
            </a:extLst>
          </p:cNvPr>
          <p:cNvSpPr>
            <a:spLocks noChangeAspect="1"/>
          </p:cNvSpPr>
          <p:nvPr/>
        </p:nvSpPr>
        <p:spPr>
          <a:xfrm>
            <a:off x="2495550" y="1962150"/>
            <a:ext cx="4114800" cy="411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3">
            <a:extLst>
              <a:ext uri="{FF2B5EF4-FFF2-40B4-BE49-F238E27FC236}">
                <a16:creationId xmlns:a16="http://schemas.microsoft.com/office/drawing/2014/main" id="{E4F802F6-2AC1-458A-97D1-724FB0D5A8DD}"/>
              </a:ext>
            </a:extLst>
          </p:cNvPr>
          <p:cNvSpPr/>
          <p:nvPr/>
        </p:nvSpPr>
        <p:spPr>
          <a:xfrm>
            <a:off x="3409950" y="1504950"/>
            <a:ext cx="2286000" cy="1097280"/>
          </a:xfrm>
          <a:prstGeom prst="roundRect">
            <a:avLst/>
          </a:prstGeom>
          <a:solidFill>
            <a:srgbClr val="70AC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Federal Government</a:t>
            </a:r>
          </a:p>
        </p:txBody>
      </p:sp>
      <p:sp>
        <p:nvSpPr>
          <p:cNvPr id="9" name="Rectangle: Rounded Corners 4">
            <a:extLst>
              <a:ext uri="{FF2B5EF4-FFF2-40B4-BE49-F238E27FC236}">
                <a16:creationId xmlns:a16="http://schemas.microsoft.com/office/drawing/2014/main" id="{466C2856-6045-4D2B-8A2C-BABE45A104D6}"/>
              </a:ext>
            </a:extLst>
          </p:cNvPr>
          <p:cNvSpPr/>
          <p:nvPr/>
        </p:nvSpPr>
        <p:spPr>
          <a:xfrm>
            <a:off x="5467350" y="2950573"/>
            <a:ext cx="2286000" cy="10972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States</a:t>
            </a:r>
          </a:p>
        </p:txBody>
      </p:sp>
      <p:sp>
        <p:nvSpPr>
          <p:cNvPr id="10" name="Rectangle: Rounded Corners 5">
            <a:extLst>
              <a:ext uri="{FF2B5EF4-FFF2-40B4-BE49-F238E27FC236}">
                <a16:creationId xmlns:a16="http://schemas.microsoft.com/office/drawing/2014/main" id="{4F86BE0F-FDFD-4AD9-B5A7-83E9EB0175E5}"/>
              </a:ext>
            </a:extLst>
          </p:cNvPr>
          <p:cNvSpPr/>
          <p:nvPr/>
        </p:nvSpPr>
        <p:spPr>
          <a:xfrm>
            <a:off x="5086350" y="4705350"/>
            <a:ext cx="2286000" cy="1097280"/>
          </a:xfrm>
          <a:prstGeom prst="roundRect">
            <a:avLst/>
          </a:prstGeom>
          <a:solidFill>
            <a:srgbClr val="900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College and Universities</a:t>
            </a:r>
          </a:p>
        </p:txBody>
      </p:sp>
      <p:sp>
        <p:nvSpPr>
          <p:cNvPr id="11" name="Rectangle: Rounded Corners 6">
            <a:extLst>
              <a:ext uri="{FF2B5EF4-FFF2-40B4-BE49-F238E27FC236}">
                <a16:creationId xmlns:a16="http://schemas.microsoft.com/office/drawing/2014/main" id="{A5D71047-7555-47AA-ADA3-E79A7E50F23D}"/>
              </a:ext>
            </a:extLst>
          </p:cNvPr>
          <p:cNvSpPr/>
          <p:nvPr/>
        </p:nvSpPr>
        <p:spPr>
          <a:xfrm>
            <a:off x="1885950" y="4705350"/>
            <a:ext cx="2286000" cy="10972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Private Sources</a:t>
            </a:r>
          </a:p>
        </p:txBody>
      </p:sp>
      <p:sp>
        <p:nvSpPr>
          <p:cNvPr id="12" name="Rectangle: Rounded Corners 7">
            <a:extLst>
              <a:ext uri="{FF2B5EF4-FFF2-40B4-BE49-F238E27FC236}">
                <a16:creationId xmlns:a16="http://schemas.microsoft.com/office/drawing/2014/main" id="{10349136-4240-4CAF-ABC9-4C6829FD2E9C}"/>
              </a:ext>
            </a:extLst>
          </p:cNvPr>
          <p:cNvSpPr/>
          <p:nvPr/>
        </p:nvSpPr>
        <p:spPr>
          <a:xfrm>
            <a:off x="1352550" y="2950573"/>
            <a:ext cx="2286000" cy="109728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Employers</a:t>
            </a:r>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9ca29cd-c8cb-4423-ae14-e632f6a6d40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760D93D5993A42908243AAD17B70E9" ma:contentTypeVersion="16" ma:contentTypeDescription="Create a new document." ma:contentTypeScope="" ma:versionID="2c5a16c93d38b03c1d3c027318fa32bc">
  <xsd:schema xmlns:xsd="http://www.w3.org/2001/XMLSchema" xmlns:xs="http://www.w3.org/2001/XMLSchema" xmlns:p="http://schemas.microsoft.com/office/2006/metadata/properties" xmlns:ns3="9a081956-0dea-4103-9a26-2e4ea0e7e8de" xmlns:ns4="99ca29cd-c8cb-4423-ae14-e632f6a6d402" targetNamespace="http://schemas.microsoft.com/office/2006/metadata/properties" ma:root="true" ma:fieldsID="c189c837f19d9e8ceb60bd3b822060ba" ns3:_="" ns4:_="">
    <xsd:import namespace="9a081956-0dea-4103-9a26-2e4ea0e7e8de"/>
    <xsd:import namespace="99ca29cd-c8cb-4423-ae14-e632f6a6d40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081956-0dea-4103-9a26-2e4ea0e7e8d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ca29cd-c8cb-4423-ae14-e632f6a6d4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593C11-EB45-4301-AE83-EC3CE3B5558B}">
  <ds:schemaRefs>
    <ds:schemaRef ds:uri="http://schemas.microsoft.com/sharepoint/v3/contenttype/forms"/>
  </ds:schemaRefs>
</ds:datastoreItem>
</file>

<file path=customXml/itemProps2.xml><?xml version="1.0" encoding="utf-8"?>
<ds:datastoreItem xmlns:ds="http://schemas.openxmlformats.org/officeDocument/2006/customXml" ds:itemID="{C042D2D7-55F1-489A-BB0A-38736770C553}">
  <ds:schemaRefs>
    <ds:schemaRef ds:uri="http://www.w3.org/XML/1998/namespace"/>
    <ds:schemaRef ds:uri="http://purl.org/dc/dcmitype/"/>
    <ds:schemaRef ds:uri="http://schemas.microsoft.com/office/2006/documentManagement/types"/>
    <ds:schemaRef ds:uri="99ca29cd-c8cb-4423-ae14-e632f6a6d402"/>
    <ds:schemaRef ds:uri="http://schemas.microsoft.com/office/2006/metadata/properties"/>
    <ds:schemaRef ds:uri="http://schemas.openxmlformats.org/package/2006/metadata/core-properties"/>
    <ds:schemaRef ds:uri="http://schemas.microsoft.com/office/infopath/2007/PartnerControls"/>
    <ds:schemaRef ds:uri="9a081956-0dea-4103-9a26-2e4ea0e7e8de"/>
    <ds:schemaRef ds:uri="http://purl.org/dc/terms/"/>
    <ds:schemaRef ds:uri="http://purl.org/dc/elements/1.1/"/>
  </ds:schemaRefs>
</ds:datastoreItem>
</file>

<file path=customXml/itemProps3.xml><?xml version="1.0" encoding="utf-8"?>
<ds:datastoreItem xmlns:ds="http://schemas.openxmlformats.org/officeDocument/2006/customXml" ds:itemID="{82026A4B-4DF3-43DF-8518-79BAF176A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081956-0dea-4103-9a26-2e4ea0e7e8de"/>
    <ds:schemaRef ds:uri="99ca29cd-c8cb-4423-ae14-e632f6a6d4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7045</TotalTime>
  <Words>1555</Words>
  <Application>Microsoft Office PowerPoint</Application>
  <PresentationFormat>On-screen Show (4:3)</PresentationFormat>
  <Paragraphs>224</Paragraphs>
  <Slides>27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ＭＳ Ｐゴシック</vt:lpstr>
      <vt:lpstr>Arial</vt:lpstr>
      <vt:lpstr>Calibri</vt:lpstr>
      <vt:lpstr>Century Gothic</vt:lpstr>
      <vt:lpstr>Wingdings</vt:lpstr>
      <vt:lpstr>Wingdings 3</vt:lpstr>
      <vt:lpstr>Wisp</vt:lpstr>
      <vt:lpstr>The Financial Aid Office Presents…  Financial Aid</vt:lpstr>
      <vt:lpstr>What Is Financial Aid?</vt:lpstr>
      <vt:lpstr>How is Eligibility Determined?</vt:lpstr>
      <vt:lpstr>How is Eligibility Determined?</vt:lpstr>
      <vt:lpstr>What Is the Student Aid Index (SAI)?</vt:lpstr>
      <vt:lpstr>What is Cost of Attendance (COA)?</vt:lpstr>
      <vt:lpstr>How Do Schools Determine  Financial Need?</vt:lpstr>
      <vt:lpstr>Types of Financial Aid</vt:lpstr>
      <vt:lpstr>Sources of Financial Aid</vt:lpstr>
      <vt:lpstr>Free Application for federal Student Aid (FAFSA®)</vt:lpstr>
      <vt:lpstr>Who Is the Parent of Record?</vt:lpstr>
      <vt:lpstr>Filling Out the Sections</vt:lpstr>
      <vt:lpstr>Gathering Information</vt:lpstr>
      <vt:lpstr>Frequent FAFSA Errors</vt:lpstr>
      <vt:lpstr>FAFSA Processing Results</vt:lpstr>
      <vt:lpstr>Special &amp; Unusual Circumstances</vt:lpstr>
      <vt:lpstr>Examples</vt:lpstr>
      <vt:lpstr>FAFSA or TASFA</vt:lpstr>
      <vt:lpstr>Texas Application for State Financial Aid   (TASFA)</vt:lpstr>
      <vt:lpstr>Scholarships</vt:lpstr>
      <vt:lpstr>Suggested Sequence</vt:lpstr>
      <vt:lpstr>Scholarship Scams</vt:lpstr>
      <vt:lpstr>Scam Alert cont.</vt:lpstr>
      <vt:lpstr>CSS Profile </vt:lpstr>
      <vt:lpstr>CSS Profile cont. </vt:lpstr>
      <vt:lpstr>Any Questions?</vt:lpstr>
      <vt:lpstr>Good Luck!</vt:lpstr>
    </vt:vector>
  </TitlesOfParts>
  <Company>CCCCD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CCCCD</dc:creator>
  <cp:lastModifiedBy>Tracy Eubanks</cp:lastModifiedBy>
  <cp:revision>247</cp:revision>
  <cp:lastPrinted>2018-11-01T21:28:57Z</cp:lastPrinted>
  <dcterms:created xsi:type="dcterms:W3CDTF">2009-04-29T17:37:50Z</dcterms:created>
  <dcterms:modified xsi:type="dcterms:W3CDTF">2024-01-24T21:30:39Z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0x0101007D760D93D5993A42908243AAD17B70E9</vt:lpwstr>
  </property>
</Properties>
</file>