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Arial Black" panose="020B0A04020102020204" pitchFamily="34" charset="0"/>
      <p:regular r:id="rId29"/>
      <p:bold r:id="rId30"/>
    </p:embeddedFon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Open Sans" panose="020B0604020202020204" charset="0"/>
      <p:bold r:id="rId43"/>
      <p:boldItalic r:id="rId44"/>
    </p:embeddedFont>
    <p:embeddedFont>
      <p:font typeface="Raleway" panose="020B0604020202020204" charset="0"/>
      <p:regular r:id="rId45"/>
      <p:bold r:id="rId46"/>
      <p:italic r:id="rId47"/>
      <p:boldItalic r:id="rId48"/>
    </p:embeddedFont>
    <p:embeddedFont>
      <p:font typeface="Robo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eb155f70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23eb155f7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3eb155f70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3eb155f70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3eb155f70a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3eb155f70a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3eb155f70a_0_170: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b670ac0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b670ac0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34d9ae45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34d9ae454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834d9ae454_0_8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107036" y="1588427"/>
            <a:ext cx="994316"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5" name="Google Shape;15;p2"/>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036" y="5558926"/>
            <a:ext cx="994316"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p11"/>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a:solidFill>
                  <a:schemeClr val="lt1"/>
                </a:solidFill>
              </a:defRPr>
            </a:lvl2pPr>
            <a:lvl3pPr marL="1371600" lvl="2" indent="-323850">
              <a:spcBef>
                <a:spcPts val="0"/>
              </a:spcBef>
              <a:spcAft>
                <a:spcPts val="0"/>
              </a:spcAft>
              <a:buClr>
                <a:schemeClr val="lt1"/>
              </a:buClr>
              <a:buSzPts val="1500"/>
              <a:buChar char="■"/>
              <a:defRPr>
                <a:solidFill>
                  <a:schemeClr val="lt1"/>
                </a:solidFill>
              </a:defRPr>
            </a:lvl3pPr>
            <a:lvl4pPr marL="1828800" lvl="3" indent="-323850">
              <a:spcBef>
                <a:spcPts val="0"/>
              </a:spcBef>
              <a:spcAft>
                <a:spcPts val="0"/>
              </a:spcAft>
              <a:buClr>
                <a:schemeClr val="lt1"/>
              </a:buClr>
              <a:buSzPts val="15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23850">
              <a:spcBef>
                <a:spcPts val="0"/>
              </a:spcBef>
              <a:spcAft>
                <a:spcPts val="0"/>
              </a:spcAft>
              <a:buClr>
                <a:schemeClr val="lt1"/>
              </a:buClr>
              <a:buSzPts val="1500"/>
              <a:buChar char="■"/>
              <a:defRPr>
                <a:solidFill>
                  <a:schemeClr val="lt1"/>
                </a:solidFill>
              </a:defRPr>
            </a:lvl6pPr>
            <a:lvl7pPr marL="3200400" lvl="6" indent="-323850">
              <a:spcBef>
                <a:spcPts val="0"/>
              </a:spcBef>
              <a:spcAft>
                <a:spcPts val="0"/>
              </a:spcAft>
              <a:buClr>
                <a:schemeClr val="lt1"/>
              </a:buClr>
              <a:buSzPts val="1500"/>
              <a:buChar char="●"/>
              <a:defRPr>
                <a:solidFill>
                  <a:schemeClr val="lt1"/>
                </a:solidFill>
              </a:defRPr>
            </a:lvl7pPr>
            <a:lvl8pPr marL="3657600" lvl="7" indent="-323850">
              <a:spcBef>
                <a:spcPts val="0"/>
              </a:spcBef>
              <a:spcAft>
                <a:spcPts val="0"/>
              </a:spcAft>
              <a:buClr>
                <a:schemeClr val="lt1"/>
              </a:buClr>
              <a:buSzPts val="1500"/>
              <a:buChar char="○"/>
              <a:defRPr>
                <a:solidFill>
                  <a:schemeClr val="lt1"/>
                </a:solidFill>
              </a:defRPr>
            </a:lvl8pPr>
            <a:lvl9pPr marL="4114800" lvl="8" indent="-323850">
              <a:spcBef>
                <a:spcPts val="0"/>
              </a:spcBef>
              <a:spcAft>
                <a:spcPts val="0"/>
              </a:spcAft>
              <a:buClr>
                <a:schemeClr val="lt1"/>
              </a:buClr>
              <a:buSzPts val="15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4" name="Google Shape;84;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5" name="Google Shape;85;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1" name="Google Shape;91;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036" y="1588427"/>
            <a:ext cx="994316"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1107036" y="1588427"/>
            <a:ext cx="994316"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29" name="Google Shape;29;p4"/>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0" name="Google Shape;30;p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1107036" y="1588427"/>
            <a:ext cx="994316"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7" name="Google Shape;37;p5"/>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8" name="Google Shape;38;p5"/>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9" name="Google Shape;39;p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1107036" y="1588427"/>
            <a:ext cx="994316"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46" name="Google Shape;46;p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1107036" y="1588427"/>
            <a:ext cx="994316"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3" name="Google Shape;53;p7"/>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4" name="Google Shape;54;p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036" y="5558926"/>
            <a:ext cx="994316"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1107036" y="1588427"/>
            <a:ext cx="994316"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67" name="Google Shape;67;p9"/>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9" name="Google Shape;69;p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72" name="Google Shape;72;p1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www.pisd.edu/domain/2498"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www.pisd.edu/domain/249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act.org/content/act/en/products-and-services/the-act/scores.html"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hyperlink" Target="https://satsuite.collegeboard.org/sat/scores/send-scores-to-colleges/sending-scores"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pisd.edu/Page/6304"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2.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22.jp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pisd.edu/Page/6304"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6.png"/><Relationship Id="rId4" Type="http://schemas.openxmlformats.org/officeDocument/2006/relationships/hyperlink" Target="https://www.pisd.edu/pws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NlTSdXT1www?t=3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classroom.ldisd.net/users/0063/images/applytexas-logo.png?param=0.6236975905485451&amp;imgrefurl=http://classroom.ldisd.net/default.aspx?HighSchoolAcademicAdvisors/Tools&amp;h=92&amp;w=202&amp;tbnid=6ogeSz_sWPWS2M:&amp;zoom=1&amp;docid=4CTgP2jFDxNmzM&amp;itg=1&amp;ei=s_-vVNqvN8inNrQC&amp;tbm=isch&amp;ved=0CIsBEDMoYDBg&amp;iact=rc&amp;uact=3&amp;dur=711&amp;page=6&amp;start=93&amp;ndsp=18"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p:nvPr/>
        </p:nvSpPr>
        <p:spPr>
          <a:xfrm>
            <a:off x="5854144" y="421903"/>
            <a:ext cx="621721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i="0" u="none" strike="noStrike" cap="none">
              <a:solidFill>
                <a:schemeClr val="dk1"/>
              </a:solidFill>
              <a:latin typeface="Balthazar"/>
              <a:ea typeface="Balthazar"/>
              <a:cs typeface="Balthazar"/>
              <a:sym typeface="Balthazar"/>
            </a:endParaRPr>
          </a:p>
        </p:txBody>
      </p:sp>
      <p:pic>
        <p:nvPicPr>
          <p:cNvPr id="100" name="Google Shape;100;p15" descr="C:\Users\Ann E\AppData\Local\Microsoft\Windows\Temporary Internet Files\Content.IE5\3LK49FVL\blue_wolf_by_inu_samui[1].jpg"/>
          <p:cNvPicPr preferRelativeResize="0"/>
          <p:nvPr/>
        </p:nvPicPr>
        <p:blipFill rotWithShape="1">
          <a:blip r:embed="rId3">
            <a:alphaModFix/>
          </a:blip>
          <a:srcRect t="14692" b="29058"/>
          <a:stretch/>
        </p:blipFill>
        <p:spPr>
          <a:xfrm>
            <a:off x="0" y="-361092"/>
            <a:ext cx="12192000" cy="7219093"/>
          </a:xfrm>
          <a:prstGeom prst="rect">
            <a:avLst/>
          </a:prstGeom>
          <a:noFill/>
          <a:ln>
            <a:noFill/>
          </a:ln>
        </p:spPr>
      </p:pic>
      <p:sp>
        <p:nvSpPr>
          <p:cNvPr id="101" name="Google Shape;101;p15"/>
          <p:cNvSpPr txBox="1"/>
          <p:nvPr/>
        </p:nvSpPr>
        <p:spPr>
          <a:xfrm>
            <a:off x="8457175" y="827325"/>
            <a:ext cx="3418200" cy="5626800"/>
          </a:xfrm>
          <a:prstGeom prst="rect">
            <a:avLst/>
          </a:prstGeom>
          <a:solidFill>
            <a:schemeClr val="lt1"/>
          </a:solidFill>
          <a:ln>
            <a:noFill/>
          </a:ln>
        </p:spPr>
        <p:txBody>
          <a:bodyPr spcFirstLastPara="1" wrap="square" lIns="91425" tIns="45700" rIns="91425" bIns="45700" anchor="t" anchorCtr="0">
            <a:normAutofit lnSpcReduction="20000"/>
          </a:bodyPr>
          <a:lstStyle/>
          <a:p>
            <a:pPr marL="0" lvl="0" indent="0" algn="ctr" rtl="0">
              <a:spcBef>
                <a:spcPts val="0"/>
              </a:spcBef>
              <a:spcAft>
                <a:spcPts val="0"/>
              </a:spcAft>
              <a:buClr>
                <a:schemeClr val="dk1"/>
              </a:buClr>
              <a:buSzPts val="3600"/>
              <a:buFont typeface="Arial"/>
              <a:buNone/>
            </a:pPr>
            <a:r>
              <a:rPr lang="en-US" sz="6500" b="1">
                <a:solidFill>
                  <a:srgbClr val="1E4E79"/>
                </a:solidFill>
                <a:latin typeface="Balthazar"/>
                <a:ea typeface="Balthazar"/>
                <a:cs typeface="Balthazar"/>
                <a:sym typeface="Balthazar"/>
              </a:rPr>
              <a:t>Class </a:t>
            </a:r>
            <a:endParaRPr sz="6500">
              <a:solidFill>
                <a:schemeClr val="dk1"/>
              </a:solidFill>
            </a:endParaRPr>
          </a:p>
          <a:p>
            <a:pPr marL="0" lvl="0" indent="0" algn="ctr" rtl="0">
              <a:spcBef>
                <a:spcPts val="0"/>
              </a:spcBef>
              <a:spcAft>
                <a:spcPts val="0"/>
              </a:spcAft>
              <a:buClr>
                <a:schemeClr val="dk1"/>
              </a:buClr>
              <a:buSzPts val="3600"/>
              <a:buFont typeface="Arial"/>
              <a:buNone/>
            </a:pPr>
            <a:r>
              <a:rPr lang="en-US" sz="6500" b="1">
                <a:solidFill>
                  <a:srgbClr val="1E4E79"/>
                </a:solidFill>
                <a:latin typeface="Balthazar"/>
                <a:ea typeface="Balthazar"/>
                <a:cs typeface="Balthazar"/>
                <a:sym typeface="Balthazar"/>
              </a:rPr>
              <a:t>0f</a:t>
            </a:r>
            <a:endParaRPr sz="6500">
              <a:solidFill>
                <a:schemeClr val="dk1"/>
              </a:solidFill>
            </a:endParaRPr>
          </a:p>
          <a:p>
            <a:pPr marL="0" lvl="0" indent="0" algn="ctr" rtl="0">
              <a:spcBef>
                <a:spcPts val="0"/>
              </a:spcBef>
              <a:spcAft>
                <a:spcPts val="0"/>
              </a:spcAft>
              <a:buClr>
                <a:schemeClr val="dk1"/>
              </a:buClr>
              <a:buSzPts val="3600"/>
              <a:buFont typeface="Arial"/>
              <a:buNone/>
            </a:pPr>
            <a:r>
              <a:rPr lang="en-US" sz="6500" b="1">
                <a:solidFill>
                  <a:srgbClr val="1E4E79"/>
                </a:solidFill>
                <a:latin typeface="Balthazar"/>
                <a:ea typeface="Balthazar"/>
                <a:cs typeface="Balthazar"/>
                <a:sym typeface="Balthazar"/>
              </a:rPr>
              <a:t>2025</a:t>
            </a:r>
            <a:endParaRPr sz="6500" b="1">
              <a:solidFill>
                <a:srgbClr val="1E4E79"/>
              </a:solidFill>
              <a:latin typeface="Balthazar"/>
              <a:ea typeface="Balthazar"/>
              <a:cs typeface="Balthazar"/>
              <a:sym typeface="Balthazar"/>
            </a:endParaRPr>
          </a:p>
          <a:p>
            <a:pPr marL="0" lvl="0" indent="0" algn="ctr" rtl="0">
              <a:spcBef>
                <a:spcPts val="0"/>
              </a:spcBef>
              <a:spcAft>
                <a:spcPts val="0"/>
              </a:spcAft>
              <a:buClr>
                <a:schemeClr val="dk1"/>
              </a:buClr>
              <a:buSzPts val="3600"/>
              <a:buFont typeface="Arial"/>
              <a:buNone/>
            </a:pPr>
            <a:endParaRPr sz="6500" b="1">
              <a:solidFill>
                <a:srgbClr val="1E4E79"/>
              </a:solidFill>
              <a:latin typeface="Balthazar"/>
              <a:ea typeface="Balthazar"/>
              <a:cs typeface="Balthazar"/>
              <a:sym typeface="Balthazar"/>
            </a:endParaRPr>
          </a:p>
          <a:p>
            <a:pPr marL="0" lvl="0" indent="0" algn="ctr" rtl="0">
              <a:spcBef>
                <a:spcPts val="0"/>
              </a:spcBef>
              <a:spcAft>
                <a:spcPts val="0"/>
              </a:spcAft>
              <a:buClr>
                <a:schemeClr val="dk1"/>
              </a:buClr>
              <a:buSzPts val="3600"/>
              <a:buFont typeface="Arial"/>
              <a:buNone/>
            </a:pPr>
            <a:r>
              <a:rPr lang="en-US" sz="6500" b="1">
                <a:solidFill>
                  <a:srgbClr val="1E4E79"/>
                </a:solidFill>
                <a:latin typeface="Balthazar"/>
                <a:ea typeface="Balthazar"/>
                <a:cs typeface="Balthazar"/>
                <a:sym typeface="Balthazar"/>
              </a:rPr>
              <a:t>Welcome Parents</a:t>
            </a:r>
            <a:endParaRPr sz="6500" b="1">
              <a:solidFill>
                <a:srgbClr val="1E4E79"/>
              </a:solidFill>
              <a:latin typeface="Balthazar"/>
              <a:ea typeface="Balthazar"/>
              <a:cs typeface="Balthazar"/>
              <a:sym typeface="Balthazar"/>
            </a:endParaRPr>
          </a:p>
          <a:p>
            <a:pPr marL="0" lvl="0" indent="0" algn="ctr" rtl="0">
              <a:spcBef>
                <a:spcPts val="0"/>
              </a:spcBef>
              <a:spcAft>
                <a:spcPts val="0"/>
              </a:spcAft>
              <a:buClr>
                <a:schemeClr val="dk1"/>
              </a:buClr>
              <a:buSzPts val="3600"/>
              <a:buFont typeface="Arial"/>
              <a:buNone/>
            </a:pPr>
            <a:endParaRPr sz="3600" b="1">
              <a:solidFill>
                <a:srgbClr val="1E4E79"/>
              </a:solidFill>
              <a:latin typeface="Balthazar"/>
              <a:ea typeface="Balthazar"/>
              <a:cs typeface="Balthazar"/>
              <a:sym typeface="Balthazar"/>
            </a:endParaRPr>
          </a:p>
          <a:p>
            <a:pPr marL="0" lvl="0" indent="0" algn="ctr" rtl="0">
              <a:spcBef>
                <a:spcPts val="0"/>
              </a:spcBef>
              <a:spcAft>
                <a:spcPts val="0"/>
              </a:spcAft>
              <a:buClr>
                <a:schemeClr val="dk1"/>
              </a:buClr>
              <a:buSzPts val="3600"/>
              <a:buFont typeface="Arial"/>
              <a:buNone/>
            </a:pPr>
            <a:endParaRPr>
              <a:solidFill>
                <a:schemeClr val="dk1"/>
              </a:solidFill>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4"/>
          <p:cNvPicPr preferRelativeResize="0"/>
          <p:nvPr/>
        </p:nvPicPr>
        <p:blipFill rotWithShape="1">
          <a:blip r:embed="rId3">
            <a:alphaModFix/>
          </a:blip>
          <a:srcRect l="2395" t="2606"/>
          <a:stretch/>
        </p:blipFill>
        <p:spPr>
          <a:xfrm>
            <a:off x="5066927" y="3656961"/>
            <a:ext cx="5943600" cy="2773132"/>
          </a:xfrm>
          <a:prstGeom prst="rect">
            <a:avLst/>
          </a:prstGeom>
          <a:noFill/>
          <a:ln>
            <a:noFill/>
          </a:ln>
          <a:effectLst>
            <a:outerShdw blurRad="63500" sx="102000" sy="102000" algn="ctr" rotWithShape="0">
              <a:srgbClr val="000000">
                <a:alpha val="40000"/>
              </a:srgbClr>
            </a:outerShdw>
          </a:effectLst>
        </p:spPr>
      </p:pic>
      <p:pic>
        <p:nvPicPr>
          <p:cNvPr id="186" name="Google Shape;186;p24"/>
          <p:cNvPicPr preferRelativeResize="0"/>
          <p:nvPr/>
        </p:nvPicPr>
        <p:blipFill rotWithShape="1">
          <a:blip r:embed="rId4">
            <a:alphaModFix/>
          </a:blip>
          <a:srcRect b="44141"/>
          <a:stretch/>
        </p:blipFill>
        <p:spPr>
          <a:xfrm>
            <a:off x="5066926" y="213967"/>
            <a:ext cx="5943600" cy="1476287"/>
          </a:xfrm>
          <a:prstGeom prst="rect">
            <a:avLst/>
          </a:prstGeom>
          <a:noFill/>
          <a:ln>
            <a:noFill/>
          </a:ln>
          <a:effectLst>
            <a:outerShdw blurRad="63500" sx="102000" sy="102000" algn="ctr" rotWithShape="0">
              <a:srgbClr val="000000">
                <a:alpha val="40000"/>
              </a:srgbClr>
            </a:outerShdw>
          </a:effectLst>
        </p:spPr>
      </p:pic>
      <p:pic>
        <p:nvPicPr>
          <p:cNvPr id="187" name="Google Shape;187;p24"/>
          <p:cNvPicPr preferRelativeResize="0"/>
          <p:nvPr/>
        </p:nvPicPr>
        <p:blipFill rotWithShape="1">
          <a:blip r:embed="rId5">
            <a:alphaModFix/>
          </a:blip>
          <a:srcRect/>
          <a:stretch/>
        </p:blipFill>
        <p:spPr>
          <a:xfrm>
            <a:off x="5066926" y="1759481"/>
            <a:ext cx="5943600" cy="1652270"/>
          </a:xfrm>
          <a:prstGeom prst="rect">
            <a:avLst/>
          </a:prstGeom>
          <a:noFill/>
          <a:ln>
            <a:noFill/>
          </a:ln>
          <a:effectLst>
            <a:outerShdw blurRad="63500" sx="102000" sy="102000" algn="ctr" rotWithShape="0">
              <a:srgbClr val="000000">
                <a:alpha val="40000"/>
              </a:srgbClr>
            </a:outerShdw>
          </a:effectLst>
        </p:spPr>
      </p:pic>
      <p:sp>
        <p:nvSpPr>
          <p:cNvPr id="188" name="Google Shape;188;p24"/>
          <p:cNvSpPr/>
          <p:nvPr/>
        </p:nvSpPr>
        <p:spPr>
          <a:xfrm>
            <a:off x="1129892" y="570141"/>
            <a:ext cx="3348111" cy="617363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a:solidFill>
                  <a:schemeClr val="dk1"/>
                </a:solidFill>
                <a:latin typeface="Arial Black"/>
                <a:ea typeface="Arial Black"/>
                <a:cs typeface="Arial Black"/>
                <a:sym typeface="Arial Black"/>
              </a:rPr>
              <a:t>Request </a:t>
            </a:r>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Teacher</a:t>
            </a:r>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Recommendation</a:t>
            </a:r>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The teacher is alerted via email of the request.</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89" name="Google Shape;189;p24"/>
          <p:cNvCxnSpPr/>
          <p:nvPr/>
        </p:nvCxnSpPr>
        <p:spPr>
          <a:xfrm rot="10800000" flipH="1">
            <a:off x="6569612" y="2996418"/>
            <a:ext cx="675250" cy="484560"/>
          </a:xfrm>
          <a:prstGeom prst="straightConnector1">
            <a:avLst/>
          </a:prstGeom>
          <a:noFill/>
          <a:ln w="57150" cap="flat" cmpd="sng">
            <a:solidFill>
              <a:srgbClr val="FF0000"/>
            </a:solidFill>
            <a:prstDash val="solid"/>
            <a:miter lim="800000"/>
            <a:headEnd type="none" w="sm" len="sm"/>
            <a:tailEnd type="triangle" w="med" len="med"/>
          </a:ln>
        </p:spPr>
      </p:cxnSp>
      <p:cxnSp>
        <p:nvCxnSpPr>
          <p:cNvPr id="190" name="Google Shape;190;p24"/>
          <p:cNvCxnSpPr/>
          <p:nvPr/>
        </p:nvCxnSpPr>
        <p:spPr>
          <a:xfrm>
            <a:off x="4642338" y="5691386"/>
            <a:ext cx="837027" cy="335280"/>
          </a:xfrm>
          <a:prstGeom prst="straightConnector1">
            <a:avLst/>
          </a:prstGeom>
          <a:noFill/>
          <a:ln w="57150" cap="flat" cmpd="sng">
            <a:solidFill>
              <a:srgbClr val="FF0000"/>
            </a:solidFill>
            <a:prstDash val="solid"/>
            <a:miter lim="800000"/>
            <a:headEnd type="none" w="sm" len="sm"/>
            <a:tailEnd type="triangle" w="med" len="med"/>
          </a:ln>
        </p:spPr>
      </p:cxnSp>
      <p:sp>
        <p:nvSpPr>
          <p:cNvPr id="191" name="Google Shape;191;p24"/>
          <p:cNvSpPr/>
          <p:nvPr/>
        </p:nvSpPr>
        <p:spPr>
          <a:xfrm>
            <a:off x="1226874" y="4581862"/>
            <a:ext cx="293347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Select your teacher….</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Do not select your counselor to write a teacher rec letter</a:t>
            </a:r>
            <a:endParaRPr sz="1800" b="0" cap="none">
              <a:solidFill>
                <a:schemeClr val="lt1"/>
              </a:solidFill>
              <a:latin typeface="Calibri"/>
              <a:ea typeface="Calibri"/>
              <a:cs typeface="Calibri"/>
              <a:sym typeface="Calibri"/>
            </a:endParaRPr>
          </a:p>
        </p:txBody>
      </p:sp>
      <p:sp>
        <p:nvSpPr>
          <p:cNvPr id="192" name="Google Shape;192;p24"/>
          <p:cNvSpPr/>
          <p:nvPr/>
        </p:nvSpPr>
        <p:spPr>
          <a:xfrm>
            <a:off x="9678572" y="2976402"/>
            <a:ext cx="2449270" cy="68055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Complete the Counselor Recommendation Packet</a:t>
            </a:r>
            <a:endParaRPr/>
          </a:p>
          <a:p>
            <a:pPr marL="0" marR="0" lvl="0" indent="0" algn="l" rtl="0">
              <a:spcBef>
                <a:spcPts val="0"/>
              </a:spcBef>
              <a:spcAft>
                <a:spcPts val="0"/>
              </a:spcAft>
              <a:buNone/>
            </a:pPr>
            <a:r>
              <a:rPr lang="en-US" sz="120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http://www.pisd.edu/domain/2498</a:t>
            </a:r>
            <a:endParaRPr sz="1200">
              <a:solidFill>
                <a:schemeClr val="lt1"/>
              </a:solidFill>
              <a:latin typeface="Calibri"/>
              <a:ea typeface="Calibri"/>
              <a:cs typeface="Calibri"/>
              <a:sym typeface="Calibri"/>
            </a:endParaRPr>
          </a:p>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cxnSp>
        <p:nvCxnSpPr>
          <p:cNvPr id="193" name="Google Shape;193;p24"/>
          <p:cNvCxnSpPr/>
          <p:nvPr/>
        </p:nvCxnSpPr>
        <p:spPr>
          <a:xfrm>
            <a:off x="10201236" y="2674647"/>
            <a:ext cx="595395" cy="395724"/>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5"/>
          <p:cNvPicPr preferRelativeResize="0"/>
          <p:nvPr/>
        </p:nvPicPr>
        <p:blipFill rotWithShape="1">
          <a:blip r:embed="rId3">
            <a:alphaModFix/>
          </a:blip>
          <a:srcRect/>
          <a:stretch/>
        </p:blipFill>
        <p:spPr>
          <a:xfrm>
            <a:off x="3754582" y="407270"/>
            <a:ext cx="6767092" cy="3319604"/>
          </a:xfrm>
          <a:prstGeom prst="rect">
            <a:avLst/>
          </a:prstGeom>
          <a:noFill/>
          <a:ln>
            <a:noFill/>
          </a:ln>
          <a:effectLst>
            <a:outerShdw blurRad="63500" sx="102000" sy="102000" algn="ctr" rotWithShape="0">
              <a:srgbClr val="000000">
                <a:alpha val="40000"/>
              </a:srgbClr>
            </a:outerShdw>
          </a:effectLst>
        </p:spPr>
      </p:pic>
      <p:pic>
        <p:nvPicPr>
          <p:cNvPr id="199" name="Google Shape;199;p25"/>
          <p:cNvPicPr preferRelativeResize="0"/>
          <p:nvPr/>
        </p:nvPicPr>
        <p:blipFill rotWithShape="1">
          <a:blip r:embed="rId4">
            <a:alphaModFix/>
          </a:blip>
          <a:srcRect/>
          <a:stretch/>
        </p:blipFill>
        <p:spPr>
          <a:xfrm>
            <a:off x="5140036" y="3297836"/>
            <a:ext cx="6767092" cy="2867436"/>
          </a:xfrm>
          <a:prstGeom prst="rect">
            <a:avLst/>
          </a:prstGeom>
          <a:noFill/>
          <a:ln>
            <a:noFill/>
          </a:ln>
          <a:effectLst>
            <a:outerShdw blurRad="190500" sx="102000" sy="102000" algn="ctr" rotWithShape="0">
              <a:srgbClr val="FF0000">
                <a:alpha val="44705"/>
              </a:srgbClr>
            </a:outerShdw>
          </a:effectLst>
        </p:spPr>
      </p:pic>
      <p:sp>
        <p:nvSpPr>
          <p:cNvPr id="200" name="Google Shape;200;p25"/>
          <p:cNvSpPr/>
          <p:nvPr/>
        </p:nvSpPr>
        <p:spPr>
          <a:xfrm>
            <a:off x="604912" y="343485"/>
            <a:ext cx="2734034" cy="617363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Black"/>
              <a:ea typeface="Arial Black"/>
              <a:cs typeface="Arial Black"/>
              <a:sym typeface="Arial Black"/>
            </a:endParaRPr>
          </a:p>
        </p:txBody>
      </p:sp>
      <p:cxnSp>
        <p:nvCxnSpPr>
          <p:cNvPr id="201" name="Google Shape;201;p25"/>
          <p:cNvCxnSpPr/>
          <p:nvPr/>
        </p:nvCxnSpPr>
        <p:spPr>
          <a:xfrm>
            <a:off x="3502855" y="2495605"/>
            <a:ext cx="386808" cy="143554"/>
          </a:xfrm>
          <a:prstGeom prst="straightConnector1">
            <a:avLst/>
          </a:prstGeom>
          <a:noFill/>
          <a:ln w="38100" cap="flat" cmpd="sng">
            <a:solidFill>
              <a:srgbClr val="FF0000"/>
            </a:solidFill>
            <a:prstDash val="solid"/>
            <a:miter lim="800000"/>
            <a:headEnd type="none" w="sm" len="sm"/>
            <a:tailEnd type="triangle" w="med" len="med"/>
          </a:ln>
        </p:spPr>
      </p:cxnSp>
      <p:cxnSp>
        <p:nvCxnSpPr>
          <p:cNvPr id="202" name="Google Shape;202;p25"/>
          <p:cNvCxnSpPr/>
          <p:nvPr/>
        </p:nvCxnSpPr>
        <p:spPr>
          <a:xfrm>
            <a:off x="5595423" y="2495605"/>
            <a:ext cx="495968" cy="123826"/>
          </a:xfrm>
          <a:prstGeom prst="straightConnector1">
            <a:avLst/>
          </a:prstGeom>
          <a:noFill/>
          <a:ln w="38100" cap="flat" cmpd="sng">
            <a:solidFill>
              <a:srgbClr val="FF0000"/>
            </a:solidFill>
            <a:prstDash val="solid"/>
            <a:miter lim="800000"/>
            <a:headEnd type="none" w="sm" len="sm"/>
            <a:tailEnd type="triangle" w="med" len="med"/>
          </a:ln>
        </p:spPr>
      </p:cxnSp>
      <p:cxnSp>
        <p:nvCxnSpPr>
          <p:cNvPr id="203" name="Google Shape;203;p25"/>
          <p:cNvCxnSpPr/>
          <p:nvPr/>
        </p:nvCxnSpPr>
        <p:spPr>
          <a:xfrm>
            <a:off x="7797151" y="2495605"/>
            <a:ext cx="509381" cy="123826"/>
          </a:xfrm>
          <a:prstGeom prst="straightConnector1">
            <a:avLst/>
          </a:prstGeom>
          <a:noFill/>
          <a:ln w="38100" cap="flat" cmpd="sng">
            <a:solidFill>
              <a:srgbClr val="FF0000"/>
            </a:solidFill>
            <a:prstDash val="solid"/>
            <a:miter lim="800000"/>
            <a:headEnd type="none" w="sm" len="sm"/>
            <a:tailEnd type="triangle" w="med" len="med"/>
          </a:ln>
        </p:spPr>
      </p:cxnSp>
      <p:cxnSp>
        <p:nvCxnSpPr>
          <p:cNvPr id="204" name="Google Shape;204;p25"/>
          <p:cNvCxnSpPr/>
          <p:nvPr/>
        </p:nvCxnSpPr>
        <p:spPr>
          <a:xfrm>
            <a:off x="4770362" y="4900680"/>
            <a:ext cx="469562" cy="92075"/>
          </a:xfrm>
          <a:prstGeom prst="straightConnector1">
            <a:avLst/>
          </a:prstGeom>
          <a:noFill/>
          <a:ln w="38100" cap="flat" cmpd="sng">
            <a:solidFill>
              <a:srgbClr val="FF0000"/>
            </a:solidFill>
            <a:prstDash val="solid"/>
            <a:miter lim="800000"/>
            <a:headEnd type="none" w="sm" len="sm"/>
            <a:tailEnd type="triangle" w="med" len="med"/>
          </a:ln>
        </p:spPr>
      </p:cxnSp>
      <p:cxnSp>
        <p:nvCxnSpPr>
          <p:cNvPr id="205" name="Google Shape;205;p25"/>
          <p:cNvCxnSpPr/>
          <p:nvPr/>
        </p:nvCxnSpPr>
        <p:spPr>
          <a:xfrm>
            <a:off x="7041015" y="4900680"/>
            <a:ext cx="386300" cy="45393"/>
          </a:xfrm>
          <a:prstGeom prst="straightConnector1">
            <a:avLst/>
          </a:prstGeom>
          <a:noFill/>
          <a:ln w="38100" cap="flat" cmpd="sng">
            <a:solidFill>
              <a:srgbClr val="FF0000"/>
            </a:solidFill>
            <a:prstDash val="solid"/>
            <a:miter lim="800000"/>
            <a:headEnd type="none" w="sm" len="sm"/>
            <a:tailEnd type="triangle" w="med" len="med"/>
          </a:ln>
        </p:spPr>
      </p:cxnSp>
      <p:cxnSp>
        <p:nvCxnSpPr>
          <p:cNvPr id="206" name="Google Shape;206;p25"/>
          <p:cNvCxnSpPr/>
          <p:nvPr/>
        </p:nvCxnSpPr>
        <p:spPr>
          <a:xfrm>
            <a:off x="9222731" y="4861463"/>
            <a:ext cx="438815" cy="123826"/>
          </a:xfrm>
          <a:prstGeom prst="straightConnector1">
            <a:avLst/>
          </a:prstGeom>
          <a:noFill/>
          <a:ln w="38100" cap="flat" cmpd="sng">
            <a:solidFill>
              <a:srgbClr val="FF0000"/>
            </a:solidFill>
            <a:prstDash val="solid"/>
            <a:miter lim="800000"/>
            <a:headEnd type="none" w="sm" len="sm"/>
            <a:tailEnd type="triangle" w="med" len="med"/>
          </a:ln>
        </p:spPr>
      </p:cxnSp>
      <p:pic>
        <p:nvPicPr>
          <p:cNvPr id="207" name="Google Shape;207;p25"/>
          <p:cNvPicPr preferRelativeResize="0"/>
          <p:nvPr/>
        </p:nvPicPr>
        <p:blipFill rotWithShape="1">
          <a:blip r:embed="rId5">
            <a:alphaModFix/>
          </a:blip>
          <a:srcRect/>
          <a:stretch/>
        </p:blipFill>
        <p:spPr>
          <a:xfrm>
            <a:off x="672766" y="1656843"/>
            <a:ext cx="2598326" cy="3546921"/>
          </a:xfrm>
          <a:prstGeom prst="rect">
            <a:avLst/>
          </a:prstGeom>
          <a:noFill/>
          <a:ln>
            <a:noFill/>
          </a:ln>
        </p:spPr>
      </p:pic>
      <p:cxnSp>
        <p:nvCxnSpPr>
          <p:cNvPr id="208" name="Google Shape;208;p25"/>
          <p:cNvCxnSpPr/>
          <p:nvPr/>
        </p:nvCxnSpPr>
        <p:spPr>
          <a:xfrm>
            <a:off x="7709483" y="1361016"/>
            <a:ext cx="472612" cy="163043"/>
          </a:xfrm>
          <a:prstGeom prst="straightConnector1">
            <a:avLst/>
          </a:prstGeom>
          <a:noFill/>
          <a:ln w="38100" cap="flat" cmpd="sng">
            <a:solidFill>
              <a:srgbClr val="FF0000"/>
            </a:solidFill>
            <a:prstDash val="solid"/>
            <a:miter lim="800000"/>
            <a:headEnd type="none" w="sm" len="sm"/>
            <a:tailEnd type="triangle" w="med" len="med"/>
          </a:ln>
        </p:spPr>
      </p:cxnSp>
      <p:cxnSp>
        <p:nvCxnSpPr>
          <p:cNvPr id="209" name="Google Shape;209;p25"/>
          <p:cNvCxnSpPr/>
          <p:nvPr/>
        </p:nvCxnSpPr>
        <p:spPr>
          <a:xfrm>
            <a:off x="9060110" y="3788633"/>
            <a:ext cx="464224" cy="185941"/>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p:nvPr/>
        </p:nvSpPr>
        <p:spPr>
          <a:xfrm>
            <a:off x="520504" y="441960"/>
            <a:ext cx="3594296" cy="617363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200" b="1">
                <a:solidFill>
                  <a:schemeClr val="dk1"/>
                </a:solidFill>
                <a:latin typeface="Arial Black"/>
                <a:ea typeface="Arial Black"/>
                <a:cs typeface="Arial Black"/>
                <a:sym typeface="Arial Black"/>
              </a:rPr>
              <a:t>Counselor </a:t>
            </a: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Recommendation</a:t>
            </a:r>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800" b="1">
                <a:solidFill>
                  <a:schemeClr val="dk1"/>
                </a:solidFill>
                <a:latin typeface="Arial Narrow"/>
                <a:ea typeface="Arial Narrow"/>
                <a:cs typeface="Arial Narrow"/>
                <a:sym typeface="Arial Narrow"/>
              </a:rPr>
              <a:t>If required by college</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Give completed packet to your counselor 15 school days before</a:t>
            </a:r>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 your earliest deadline</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p:txBody>
      </p:sp>
      <p:pic>
        <p:nvPicPr>
          <p:cNvPr id="215" name="Google Shape;215;p26"/>
          <p:cNvPicPr preferRelativeResize="0"/>
          <p:nvPr/>
        </p:nvPicPr>
        <p:blipFill rotWithShape="1">
          <a:blip r:embed="rId3">
            <a:alphaModFix/>
          </a:blip>
          <a:srcRect/>
          <a:stretch/>
        </p:blipFill>
        <p:spPr>
          <a:xfrm rot="-221985">
            <a:off x="5626405" y="474223"/>
            <a:ext cx="4904286" cy="5462309"/>
          </a:xfrm>
          <a:prstGeom prst="rect">
            <a:avLst/>
          </a:prstGeom>
          <a:noFill/>
          <a:ln>
            <a:noFill/>
          </a:ln>
          <a:effectLst>
            <a:outerShdw blurRad="292100" sx="102000" sy="102000" algn="ctr" rotWithShape="0">
              <a:srgbClr val="000000">
                <a:alpha val="40000"/>
              </a:srgbClr>
            </a:outerShdw>
          </a:effectLst>
        </p:spPr>
      </p:pic>
      <p:sp>
        <p:nvSpPr>
          <p:cNvPr id="216" name="Google Shape;216;p26"/>
          <p:cNvSpPr/>
          <p:nvPr/>
        </p:nvSpPr>
        <p:spPr>
          <a:xfrm>
            <a:off x="6465350" y="6246267"/>
            <a:ext cx="361163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https://www.pisd.edu/domain/2498</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p:nvPr/>
        </p:nvSpPr>
        <p:spPr>
          <a:xfrm>
            <a:off x="1391478" y="2836414"/>
            <a:ext cx="10800521" cy="138798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600" b="1">
                <a:solidFill>
                  <a:schemeClr val="lt1"/>
                </a:solidFill>
                <a:latin typeface="Calibri"/>
                <a:ea typeface="Calibri"/>
                <a:cs typeface="Calibri"/>
                <a:sym typeface="Calibri"/>
              </a:rPr>
              <a:t>      Finalize</a:t>
            </a:r>
            <a:endParaRPr/>
          </a:p>
        </p:txBody>
      </p:sp>
      <p:pic>
        <p:nvPicPr>
          <p:cNvPr id="222" name="Google Shape;222;p27" descr="Chausseclasses - College Entrance Test Resources"/>
          <p:cNvPicPr preferRelativeResize="0"/>
          <p:nvPr/>
        </p:nvPicPr>
        <p:blipFill rotWithShape="1">
          <a:blip r:embed="rId3">
            <a:alphaModFix/>
          </a:blip>
          <a:srcRect/>
          <a:stretch/>
        </p:blipFill>
        <p:spPr>
          <a:xfrm>
            <a:off x="6095999" y="905507"/>
            <a:ext cx="4585253" cy="1670160"/>
          </a:xfrm>
          <a:prstGeom prst="rect">
            <a:avLst/>
          </a:prstGeom>
          <a:noFill/>
          <a:ln>
            <a:noFill/>
          </a:ln>
        </p:spPr>
      </p:pic>
      <p:pic>
        <p:nvPicPr>
          <p:cNvPr id="223" name="Google Shape;223;p27" descr="&lt;strong&gt;SAT&lt;/strong&gt; - Wikipedia, the free encyclopedia"/>
          <p:cNvPicPr preferRelativeResize="0"/>
          <p:nvPr/>
        </p:nvPicPr>
        <p:blipFill rotWithShape="1">
          <a:blip r:embed="rId4">
            <a:alphaModFix/>
          </a:blip>
          <a:srcRect t="51740" r="24423"/>
          <a:stretch/>
        </p:blipFill>
        <p:spPr>
          <a:xfrm>
            <a:off x="6215269" y="4418840"/>
            <a:ext cx="4585253" cy="1563562"/>
          </a:xfrm>
          <a:prstGeom prst="rect">
            <a:avLst/>
          </a:prstGeom>
          <a:noFill/>
          <a:ln>
            <a:noFill/>
          </a:ln>
        </p:spPr>
      </p:pic>
      <p:sp>
        <p:nvSpPr>
          <p:cNvPr id="224" name="Google Shape;224;p27"/>
          <p:cNvSpPr/>
          <p:nvPr/>
        </p:nvSpPr>
        <p:spPr>
          <a:xfrm>
            <a:off x="365964" y="188841"/>
            <a:ext cx="1025514" cy="6480313"/>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p27" descr="Related image"/>
          <p:cNvPicPr preferRelativeResize="0"/>
          <p:nvPr/>
        </p:nvPicPr>
        <p:blipFill rotWithShape="1">
          <a:blip r:embed="rId5">
            <a:alphaModFix/>
          </a:blip>
          <a:srcRect b="19440"/>
          <a:stretch/>
        </p:blipFill>
        <p:spPr>
          <a:xfrm rot="447323">
            <a:off x="365964" y="5921464"/>
            <a:ext cx="1025514" cy="684049"/>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p:nvPr/>
        </p:nvSpPr>
        <p:spPr>
          <a:xfrm>
            <a:off x="1667448" y="507290"/>
            <a:ext cx="5711483" cy="564935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dk1"/>
                </a:solidFill>
                <a:latin typeface="Balthazar"/>
                <a:ea typeface="Balthazar"/>
                <a:cs typeface="Balthazar"/>
                <a:sym typeface="Balthazar"/>
              </a:rPr>
              <a:t>Test Scores</a:t>
            </a:r>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400" b="1">
                <a:solidFill>
                  <a:schemeClr val="dk1"/>
                </a:solidFill>
                <a:latin typeface="Arial Narrow"/>
                <a:ea typeface="Arial Narrow"/>
                <a:cs typeface="Arial Narrow"/>
                <a:sym typeface="Arial Narrow"/>
              </a:rPr>
              <a:t>Students must request their ACT/ SAT score(s) from the testing agency</a:t>
            </a:r>
            <a:endParaRPr/>
          </a:p>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400" b="1">
                <a:solidFill>
                  <a:schemeClr val="dk1"/>
                </a:solidFill>
                <a:latin typeface="Arial Narrow"/>
                <a:ea typeface="Arial Narrow"/>
                <a:cs typeface="Arial Narrow"/>
                <a:sym typeface="Arial Narrow"/>
              </a:rPr>
              <a:t>Test score(s) must be sent directly to the college, university, or NCAA directly from the testing agency</a:t>
            </a:r>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p:txBody>
      </p:sp>
      <p:sp>
        <p:nvSpPr>
          <p:cNvPr id="231" name="Google Shape;231;p28" descr="ACT | College and Career Readiness Solutions"/>
          <p:cNvSpPr/>
          <p:nvPr/>
        </p:nvSpPr>
        <p:spPr>
          <a:xfrm>
            <a:off x="6035040" y="1480038"/>
            <a:ext cx="3429000" cy="8858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2" name="Google Shape;232;p28">
            <a:hlinkClick r:id="rId3"/>
          </p:cNvPr>
          <p:cNvPicPr preferRelativeResize="0"/>
          <p:nvPr/>
        </p:nvPicPr>
        <p:blipFill rotWithShape="1">
          <a:blip r:embed="rId4">
            <a:alphaModFix/>
          </a:blip>
          <a:srcRect t="20645" b="15296"/>
          <a:stretch/>
        </p:blipFill>
        <p:spPr>
          <a:xfrm>
            <a:off x="8800752" y="1947827"/>
            <a:ext cx="1714500" cy="1060271"/>
          </a:xfrm>
          <a:prstGeom prst="rect">
            <a:avLst/>
          </a:prstGeom>
          <a:noFill/>
          <a:ln>
            <a:noFill/>
          </a:ln>
        </p:spPr>
      </p:pic>
      <p:pic>
        <p:nvPicPr>
          <p:cNvPr id="233" name="Google Shape;233;p28">
            <a:hlinkClick r:id="rId5"/>
          </p:cNvPr>
          <p:cNvPicPr preferRelativeResize="0"/>
          <p:nvPr/>
        </p:nvPicPr>
        <p:blipFill rotWithShape="1">
          <a:blip r:embed="rId6">
            <a:alphaModFix/>
          </a:blip>
          <a:srcRect/>
          <a:stretch/>
        </p:blipFill>
        <p:spPr>
          <a:xfrm>
            <a:off x="9316659" y="3475887"/>
            <a:ext cx="1894955" cy="620744"/>
          </a:xfrm>
          <a:prstGeom prst="rect">
            <a:avLst/>
          </a:prstGeom>
          <a:noFill/>
          <a:ln>
            <a:noFill/>
          </a:ln>
        </p:spPr>
      </p:pic>
      <p:pic>
        <p:nvPicPr>
          <p:cNvPr id="234" name="Google Shape;234;p28"/>
          <p:cNvPicPr preferRelativeResize="0"/>
          <p:nvPr/>
        </p:nvPicPr>
        <p:blipFill rotWithShape="1">
          <a:blip r:embed="rId7">
            <a:alphaModFix/>
          </a:blip>
          <a:srcRect t="12949" b="45013"/>
          <a:stretch/>
        </p:blipFill>
        <p:spPr>
          <a:xfrm>
            <a:off x="8251129" y="3475887"/>
            <a:ext cx="1065530" cy="577576"/>
          </a:xfrm>
          <a:prstGeom prst="rect">
            <a:avLst/>
          </a:prstGeom>
          <a:noFill/>
          <a:ln>
            <a:noFill/>
          </a:ln>
        </p:spPr>
      </p:pic>
      <p:sp>
        <p:nvSpPr>
          <p:cNvPr id="235" name="Google Shape;235;p28"/>
          <p:cNvSpPr/>
          <p:nvPr/>
        </p:nvSpPr>
        <p:spPr>
          <a:xfrm>
            <a:off x="7898474" y="3061052"/>
            <a:ext cx="3519055" cy="11249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p:nvPr/>
        </p:nvSpPr>
        <p:spPr>
          <a:xfrm>
            <a:off x="343515" y="3566290"/>
            <a:ext cx="2873443"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Balthazar"/>
                <a:ea typeface="Balthazar"/>
                <a:cs typeface="Balthazar"/>
                <a:sym typeface="Balthazar"/>
              </a:rPr>
              <a:t>College </a:t>
            </a:r>
            <a:endParaRPr/>
          </a:p>
          <a:p>
            <a:pPr marL="0" marR="0" lvl="0" indent="0" algn="ctr" rtl="0">
              <a:spcBef>
                <a:spcPts val="0"/>
              </a:spcBef>
              <a:spcAft>
                <a:spcPts val="0"/>
              </a:spcAft>
              <a:buNone/>
            </a:pPr>
            <a:r>
              <a:rPr lang="en-US" sz="2800" b="1">
                <a:solidFill>
                  <a:schemeClr val="dk1"/>
                </a:solidFill>
                <a:latin typeface="Balthazar"/>
                <a:ea typeface="Balthazar"/>
                <a:cs typeface="Balthazar"/>
                <a:sym typeface="Balthazar"/>
              </a:rPr>
              <a:t>&amp; </a:t>
            </a:r>
            <a:endParaRPr/>
          </a:p>
          <a:p>
            <a:pPr marL="0" marR="0" lvl="0" indent="0" algn="ctr" rtl="0">
              <a:spcBef>
                <a:spcPts val="0"/>
              </a:spcBef>
              <a:spcAft>
                <a:spcPts val="0"/>
              </a:spcAft>
              <a:buNone/>
            </a:pPr>
            <a:r>
              <a:rPr lang="en-US" sz="2800" b="1">
                <a:solidFill>
                  <a:schemeClr val="dk1"/>
                </a:solidFill>
                <a:latin typeface="Balthazar"/>
                <a:ea typeface="Balthazar"/>
                <a:cs typeface="Balthazar"/>
                <a:sym typeface="Balthazar"/>
              </a:rPr>
              <a:t>Career</a:t>
            </a:r>
            <a:endParaRPr/>
          </a:p>
          <a:p>
            <a:pPr marL="0" marR="0" lvl="0" indent="0" algn="ctr" rtl="0">
              <a:spcBef>
                <a:spcPts val="0"/>
              </a:spcBef>
              <a:spcAft>
                <a:spcPts val="0"/>
              </a:spcAft>
              <a:buNone/>
            </a:pPr>
            <a:r>
              <a:rPr lang="en-US" sz="2800" b="1">
                <a:solidFill>
                  <a:schemeClr val="dk1"/>
                </a:solidFill>
                <a:latin typeface="Balthazar"/>
                <a:ea typeface="Balthazar"/>
                <a:cs typeface="Balthazar"/>
                <a:sym typeface="Balthazar"/>
              </a:rPr>
              <a:t> Readiness Platform</a:t>
            </a:r>
            <a:endParaRPr sz="2800" b="1" cap="none">
              <a:solidFill>
                <a:schemeClr val="dk1"/>
              </a:solidFill>
              <a:latin typeface="Balthazar"/>
              <a:ea typeface="Balthazar"/>
              <a:cs typeface="Balthazar"/>
              <a:sym typeface="Balthazar"/>
            </a:endParaRPr>
          </a:p>
        </p:txBody>
      </p:sp>
      <p:pic>
        <p:nvPicPr>
          <p:cNvPr id="241" name="Google Shape;241;p29"/>
          <p:cNvPicPr preferRelativeResize="0"/>
          <p:nvPr/>
        </p:nvPicPr>
        <p:blipFill rotWithShape="1">
          <a:blip r:embed="rId3">
            <a:alphaModFix/>
          </a:blip>
          <a:srcRect l="26565" r="24478"/>
          <a:stretch/>
        </p:blipFill>
        <p:spPr>
          <a:xfrm>
            <a:off x="1244727" y="747107"/>
            <a:ext cx="1478528" cy="1957047"/>
          </a:xfrm>
          <a:prstGeom prst="rect">
            <a:avLst/>
          </a:prstGeom>
          <a:noFill/>
          <a:ln>
            <a:noFill/>
          </a:ln>
        </p:spPr>
      </p:pic>
      <p:pic>
        <p:nvPicPr>
          <p:cNvPr id="242" name="Google Shape;242;p29"/>
          <p:cNvPicPr preferRelativeResize="0"/>
          <p:nvPr/>
        </p:nvPicPr>
        <p:blipFill rotWithShape="1">
          <a:blip r:embed="rId4">
            <a:alphaModFix/>
          </a:blip>
          <a:srcRect r="6080"/>
          <a:stretch/>
        </p:blipFill>
        <p:spPr>
          <a:xfrm>
            <a:off x="4903425" y="1399816"/>
            <a:ext cx="1035982" cy="4727661"/>
          </a:xfrm>
          <a:prstGeom prst="rect">
            <a:avLst/>
          </a:prstGeom>
          <a:noFill/>
          <a:ln>
            <a:noFill/>
          </a:ln>
          <a:effectLst>
            <a:outerShdw blurRad="63500" sx="106000" sy="106000" algn="ctr" rotWithShape="0">
              <a:srgbClr val="000000">
                <a:alpha val="40000"/>
              </a:srgbClr>
            </a:outerShdw>
          </a:effectLst>
        </p:spPr>
      </p:pic>
      <p:pic>
        <p:nvPicPr>
          <p:cNvPr id="243" name="Google Shape;243;p29"/>
          <p:cNvPicPr preferRelativeResize="0"/>
          <p:nvPr/>
        </p:nvPicPr>
        <p:blipFill rotWithShape="1">
          <a:blip r:embed="rId5">
            <a:alphaModFix/>
          </a:blip>
          <a:srcRect/>
          <a:stretch/>
        </p:blipFill>
        <p:spPr>
          <a:xfrm>
            <a:off x="4283218" y="179129"/>
            <a:ext cx="2379685" cy="1102781"/>
          </a:xfrm>
          <a:prstGeom prst="rect">
            <a:avLst/>
          </a:prstGeom>
          <a:noFill/>
          <a:ln>
            <a:noFill/>
          </a:ln>
          <a:effectLst>
            <a:outerShdw blurRad="279400" sx="102000" sy="102000" algn="ctr" rotWithShape="0">
              <a:srgbClr val="000000">
                <a:alpha val="40000"/>
              </a:srgbClr>
            </a:outerShdw>
          </a:effectLst>
        </p:spPr>
      </p:pic>
      <p:sp>
        <p:nvSpPr>
          <p:cNvPr id="244" name="Google Shape;244;p29"/>
          <p:cNvSpPr/>
          <p:nvPr/>
        </p:nvSpPr>
        <p:spPr>
          <a:xfrm>
            <a:off x="3285000" y="730521"/>
            <a:ext cx="113662" cy="539695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29"/>
          <p:cNvPicPr preferRelativeResize="0"/>
          <p:nvPr/>
        </p:nvPicPr>
        <p:blipFill rotWithShape="1">
          <a:blip r:embed="rId6">
            <a:alphaModFix/>
          </a:blip>
          <a:srcRect/>
          <a:stretch/>
        </p:blipFill>
        <p:spPr>
          <a:xfrm>
            <a:off x="8299245" y="2062197"/>
            <a:ext cx="2657846" cy="2143424"/>
          </a:xfrm>
          <a:prstGeom prst="rect">
            <a:avLst/>
          </a:prstGeom>
          <a:noFill/>
          <a:ln>
            <a:noFill/>
          </a:ln>
        </p:spPr>
      </p:pic>
      <p:sp>
        <p:nvSpPr>
          <p:cNvPr id="246" name="Google Shape;246;p29"/>
          <p:cNvSpPr/>
          <p:nvPr/>
        </p:nvSpPr>
        <p:spPr>
          <a:xfrm>
            <a:off x="7424243" y="730520"/>
            <a:ext cx="113662" cy="539695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9"/>
          <p:cNvSpPr txBox="1"/>
          <p:nvPr/>
        </p:nvSpPr>
        <p:spPr>
          <a:xfrm>
            <a:off x="8020602" y="1049253"/>
            <a:ext cx="3962347" cy="131509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Plano West Counseling webpage</a:t>
            </a:r>
            <a:endParaRPr/>
          </a:p>
          <a:p>
            <a:pPr marL="0" marR="0" lvl="0" indent="0" algn="l" rtl="0">
              <a:lnSpc>
                <a:spcPct val="90000"/>
              </a:lnSpc>
              <a:spcBef>
                <a:spcPts val="1000"/>
              </a:spcBef>
              <a:spcAft>
                <a:spcPts val="0"/>
              </a:spcAft>
              <a:buClr>
                <a:schemeClr val="dk1"/>
              </a:buClr>
              <a:buSzPts val="2000"/>
              <a:buFont typeface="Arial"/>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https://www.pisd.edu/Page/6304</a:t>
            </a:r>
            <a:endParaRPr sz="200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248" name="Google Shape;248;p29"/>
          <p:cNvSpPr txBox="1"/>
          <p:nvPr/>
        </p:nvSpPr>
        <p:spPr>
          <a:xfrm>
            <a:off x="7947027" y="4689674"/>
            <a:ext cx="4035922" cy="110278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800"/>
              <a:buFont typeface="Balthazar"/>
              <a:buNone/>
            </a:pPr>
            <a:br>
              <a:rPr lang="en-US" sz="1800" b="1">
                <a:solidFill>
                  <a:schemeClr val="dk1"/>
                </a:solidFill>
                <a:latin typeface="Balthazar"/>
                <a:ea typeface="Balthazar"/>
                <a:cs typeface="Balthazar"/>
                <a:sym typeface="Balthazar"/>
              </a:rPr>
            </a:br>
            <a:r>
              <a:rPr lang="en-US" sz="1400" b="1">
                <a:solidFill>
                  <a:schemeClr val="dk1"/>
                </a:solidFill>
                <a:latin typeface="Balthazar"/>
                <a:ea typeface="Balthazar"/>
                <a:cs typeface="Balthazar"/>
                <a:sym typeface="Balthazar"/>
              </a:rPr>
              <a:t>resources</a:t>
            </a:r>
            <a:br>
              <a:rPr lang="en-US" sz="1400" b="1">
                <a:solidFill>
                  <a:schemeClr val="dk1"/>
                </a:solidFill>
                <a:latin typeface="Balthazar"/>
                <a:ea typeface="Balthazar"/>
                <a:cs typeface="Balthazar"/>
                <a:sym typeface="Balthazar"/>
              </a:rPr>
            </a:br>
            <a:r>
              <a:rPr lang="en-US" sz="1400" b="1">
                <a:solidFill>
                  <a:schemeClr val="dk1"/>
                </a:solidFill>
                <a:latin typeface="Balthazar"/>
                <a:ea typeface="Balthazar"/>
                <a:cs typeface="Balthazar"/>
                <a:sym typeface="Balthazar"/>
              </a:rPr>
              <a:t>College, Career &amp; Military Planning</a:t>
            </a:r>
            <a:br>
              <a:rPr lang="en-US" sz="1400" b="1">
                <a:solidFill>
                  <a:srgbClr val="FFFFFF"/>
                </a:solidFill>
                <a:latin typeface="Balthazar"/>
                <a:ea typeface="Balthazar"/>
                <a:cs typeface="Balthazar"/>
                <a:sym typeface="Balthazar"/>
              </a:rPr>
            </a:br>
            <a:r>
              <a:rPr lang="en-US" sz="1400" b="1">
                <a:solidFill>
                  <a:schemeClr val="dk1"/>
                </a:solidFill>
                <a:latin typeface="Balthazar"/>
                <a:ea typeface="Balthazar"/>
                <a:cs typeface="Balthazar"/>
                <a:sym typeface="Balthazar"/>
              </a:rPr>
              <a:t>SchooLinks</a:t>
            </a:r>
            <a:endParaRPr sz="1400" b="1">
              <a:solidFill>
                <a:schemeClr val="dk1"/>
              </a:solidFill>
              <a:latin typeface="Balthazar"/>
              <a:ea typeface="Balthazar"/>
              <a:cs typeface="Balthazar"/>
              <a:sym typeface="Balthazar"/>
            </a:endParaRPr>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0"/>
          <p:cNvPicPr preferRelativeResize="0"/>
          <p:nvPr/>
        </p:nvPicPr>
        <p:blipFill rotWithShape="1">
          <a:blip r:embed="rId3">
            <a:alphaModFix/>
          </a:blip>
          <a:srcRect r="10845" b="25918"/>
          <a:stretch/>
        </p:blipFill>
        <p:spPr>
          <a:xfrm>
            <a:off x="7010400" y="362991"/>
            <a:ext cx="3567169" cy="1645919"/>
          </a:xfrm>
          <a:prstGeom prst="rect">
            <a:avLst/>
          </a:prstGeom>
          <a:noFill/>
          <a:ln>
            <a:noFill/>
          </a:ln>
        </p:spPr>
      </p:pic>
      <p:pic>
        <p:nvPicPr>
          <p:cNvPr id="254" name="Google Shape;254;p30"/>
          <p:cNvPicPr preferRelativeResize="0"/>
          <p:nvPr/>
        </p:nvPicPr>
        <p:blipFill rotWithShape="1">
          <a:blip r:embed="rId4">
            <a:alphaModFix/>
          </a:blip>
          <a:srcRect t="13558" r="10022" b="5572"/>
          <a:stretch/>
        </p:blipFill>
        <p:spPr>
          <a:xfrm>
            <a:off x="5880878" y="2687782"/>
            <a:ext cx="5902037" cy="3662073"/>
          </a:xfrm>
          <a:prstGeom prst="rect">
            <a:avLst/>
          </a:prstGeom>
          <a:noFill/>
          <a:ln>
            <a:noFill/>
          </a:ln>
        </p:spPr>
      </p:pic>
      <p:pic>
        <p:nvPicPr>
          <p:cNvPr id="255" name="Google Shape;255;p30"/>
          <p:cNvPicPr preferRelativeResize="0"/>
          <p:nvPr/>
        </p:nvPicPr>
        <p:blipFill rotWithShape="1">
          <a:blip r:embed="rId5">
            <a:alphaModFix/>
          </a:blip>
          <a:srcRect/>
          <a:stretch/>
        </p:blipFill>
        <p:spPr>
          <a:xfrm>
            <a:off x="1013226" y="1473445"/>
            <a:ext cx="3352428" cy="1668344"/>
          </a:xfrm>
          <a:prstGeom prst="rect">
            <a:avLst/>
          </a:prstGeom>
          <a:noFill/>
          <a:ln>
            <a:noFill/>
          </a:ln>
        </p:spPr>
      </p:pic>
      <p:sp>
        <p:nvSpPr>
          <p:cNvPr id="256" name="Google Shape;256;p30"/>
          <p:cNvSpPr/>
          <p:nvPr/>
        </p:nvSpPr>
        <p:spPr>
          <a:xfrm>
            <a:off x="5369805" y="581891"/>
            <a:ext cx="116595" cy="59713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0"/>
          <p:cNvSpPr txBox="1"/>
          <p:nvPr/>
        </p:nvSpPr>
        <p:spPr>
          <a:xfrm>
            <a:off x="856817" y="227948"/>
            <a:ext cx="41452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Balthazar"/>
                <a:ea typeface="Balthazar"/>
                <a:cs typeface="Balthazar"/>
                <a:sym typeface="Balthazar"/>
              </a:rPr>
              <a:t>How to log in</a:t>
            </a:r>
            <a:endParaRPr/>
          </a:p>
        </p:txBody>
      </p:sp>
      <p:sp>
        <p:nvSpPr>
          <p:cNvPr id="258" name="Google Shape;258;p30"/>
          <p:cNvSpPr/>
          <p:nvPr/>
        </p:nvSpPr>
        <p:spPr>
          <a:xfrm>
            <a:off x="230059" y="3279290"/>
            <a:ext cx="50666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 add the SchooLinks app to your chrome book</a:t>
            </a:r>
            <a:endParaRPr sz="2000" b="0" cap="none">
              <a:solidFill>
                <a:schemeClr val="dk1"/>
              </a:solidFill>
              <a:latin typeface="Calibri"/>
              <a:ea typeface="Calibri"/>
              <a:cs typeface="Calibri"/>
              <a:sym typeface="Calibri"/>
            </a:endParaRPr>
          </a:p>
        </p:txBody>
      </p:sp>
      <p:pic>
        <p:nvPicPr>
          <p:cNvPr id="259" name="Google Shape;259;p30"/>
          <p:cNvPicPr preferRelativeResize="0"/>
          <p:nvPr/>
        </p:nvPicPr>
        <p:blipFill rotWithShape="1">
          <a:blip r:embed="rId6">
            <a:alphaModFix/>
          </a:blip>
          <a:srcRect/>
          <a:stretch/>
        </p:blipFill>
        <p:spPr>
          <a:xfrm>
            <a:off x="1551202" y="4492480"/>
            <a:ext cx="2276475" cy="1857375"/>
          </a:xfrm>
          <a:prstGeom prst="rect">
            <a:avLst/>
          </a:prstGeom>
          <a:noFill/>
          <a:ln>
            <a:noFill/>
          </a:ln>
        </p:spPr>
      </p:pic>
      <p:cxnSp>
        <p:nvCxnSpPr>
          <p:cNvPr id="260" name="Google Shape;260;p30"/>
          <p:cNvCxnSpPr/>
          <p:nvPr/>
        </p:nvCxnSpPr>
        <p:spPr>
          <a:xfrm rot="10800000">
            <a:off x="3703670" y="5708468"/>
            <a:ext cx="568499"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61" name="Google Shape;261;p30"/>
          <p:cNvCxnSpPr/>
          <p:nvPr/>
        </p:nvCxnSpPr>
        <p:spPr>
          <a:xfrm rot="10800000">
            <a:off x="3395952" y="4872447"/>
            <a:ext cx="876217" cy="836021"/>
          </a:xfrm>
          <a:prstGeom prst="straightConnector1">
            <a:avLst/>
          </a:prstGeom>
          <a:noFill/>
          <a:ln w="38100" cap="flat" cmpd="sng">
            <a:solidFill>
              <a:srgbClr val="C00000"/>
            </a:solidFill>
            <a:prstDash val="solid"/>
            <a:miter lim="800000"/>
            <a:headEnd type="none" w="sm" len="sm"/>
            <a:tailEnd type="triangle" w="med" len="med"/>
          </a:ln>
        </p:spPr>
      </p:cxn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1"/>
          <p:cNvPicPr preferRelativeResize="0"/>
          <p:nvPr/>
        </p:nvPicPr>
        <p:blipFill rotWithShape="1">
          <a:blip r:embed="rId3">
            <a:alphaModFix/>
          </a:blip>
          <a:srcRect t="28357"/>
          <a:stretch/>
        </p:blipFill>
        <p:spPr>
          <a:xfrm>
            <a:off x="2244383" y="464484"/>
            <a:ext cx="7706169" cy="934984"/>
          </a:xfrm>
          <a:prstGeom prst="rect">
            <a:avLst/>
          </a:prstGeom>
          <a:noFill/>
          <a:ln>
            <a:noFill/>
          </a:ln>
        </p:spPr>
      </p:pic>
      <p:pic>
        <p:nvPicPr>
          <p:cNvPr id="267" name="Google Shape;267;p31"/>
          <p:cNvPicPr preferRelativeResize="0"/>
          <p:nvPr/>
        </p:nvPicPr>
        <p:blipFill rotWithShape="1">
          <a:blip r:embed="rId4">
            <a:alphaModFix/>
          </a:blip>
          <a:srcRect/>
          <a:stretch/>
        </p:blipFill>
        <p:spPr>
          <a:xfrm>
            <a:off x="193515" y="231233"/>
            <a:ext cx="2050868" cy="1240833"/>
          </a:xfrm>
          <a:prstGeom prst="rect">
            <a:avLst/>
          </a:prstGeom>
          <a:noFill/>
          <a:ln>
            <a:noFill/>
          </a:ln>
        </p:spPr>
      </p:pic>
      <p:sp>
        <p:nvSpPr>
          <p:cNvPr id="268" name="Google Shape;268;p31"/>
          <p:cNvSpPr/>
          <p:nvPr/>
        </p:nvSpPr>
        <p:spPr>
          <a:xfrm>
            <a:off x="5855936" y="1801487"/>
            <a:ext cx="80630" cy="402253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9" name="Google Shape;269;p31"/>
          <p:cNvPicPr preferRelativeResize="0"/>
          <p:nvPr/>
        </p:nvPicPr>
        <p:blipFill rotWithShape="1">
          <a:blip r:embed="rId5">
            <a:alphaModFix/>
          </a:blip>
          <a:srcRect b="25748"/>
          <a:stretch/>
        </p:blipFill>
        <p:spPr>
          <a:xfrm>
            <a:off x="6407690" y="1947734"/>
            <a:ext cx="3936858" cy="3358982"/>
          </a:xfrm>
          <a:prstGeom prst="rect">
            <a:avLst/>
          </a:prstGeom>
          <a:noFill/>
          <a:ln>
            <a:noFill/>
          </a:ln>
          <a:effectLst>
            <a:outerShdw blurRad="63500" sx="102000" sy="102000" algn="ctr" rotWithShape="0">
              <a:srgbClr val="000000">
                <a:alpha val="40000"/>
              </a:srgbClr>
            </a:outerShdw>
          </a:effectLst>
        </p:spPr>
      </p:pic>
      <p:pic>
        <p:nvPicPr>
          <p:cNvPr id="270" name="Google Shape;270;p31"/>
          <p:cNvPicPr preferRelativeResize="0"/>
          <p:nvPr/>
        </p:nvPicPr>
        <p:blipFill rotWithShape="1">
          <a:blip r:embed="rId6">
            <a:alphaModFix/>
          </a:blip>
          <a:srcRect/>
          <a:stretch/>
        </p:blipFill>
        <p:spPr>
          <a:xfrm>
            <a:off x="2003485" y="1957964"/>
            <a:ext cx="3479801" cy="4008647"/>
          </a:xfrm>
          <a:prstGeom prst="rect">
            <a:avLst/>
          </a:prstGeom>
          <a:noFill/>
          <a:ln>
            <a:noFill/>
          </a:ln>
          <a:effectLst>
            <a:outerShdw blurRad="76200" sx="102000" sy="102000" algn="ctr" rotWithShape="0">
              <a:srgbClr val="000000">
                <a:alpha val="40000"/>
              </a:srgbClr>
            </a:outerShdw>
          </a:effectLst>
        </p:spPr>
      </p:pic>
      <p:pic>
        <p:nvPicPr>
          <p:cNvPr id="271" name="Google Shape;271;p31"/>
          <p:cNvPicPr preferRelativeResize="0"/>
          <p:nvPr/>
        </p:nvPicPr>
        <p:blipFill rotWithShape="1">
          <a:blip r:embed="rId5">
            <a:alphaModFix/>
          </a:blip>
          <a:srcRect t="83966" b="774"/>
          <a:stretch/>
        </p:blipFill>
        <p:spPr>
          <a:xfrm>
            <a:off x="6407690" y="5135976"/>
            <a:ext cx="4861262" cy="852378"/>
          </a:xfrm>
          <a:prstGeom prst="rect">
            <a:avLst/>
          </a:prstGeom>
          <a:noFill/>
          <a:ln>
            <a:noFill/>
          </a:ln>
          <a:effectLst>
            <a:outerShdw blurRad="63500" sx="102000" sy="102000" algn="ctr" rotWithShape="0">
              <a:srgbClr val="000000">
                <a:alpha val="40000"/>
              </a:srgbClr>
            </a:outerShdw>
          </a:effectLst>
        </p:spPr>
      </p:pic>
      <p:sp>
        <p:nvSpPr>
          <p:cNvPr id="272" name="Google Shape;272;p31"/>
          <p:cNvSpPr/>
          <p:nvPr/>
        </p:nvSpPr>
        <p:spPr>
          <a:xfrm>
            <a:off x="7876101" y="5705001"/>
            <a:ext cx="325299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C00000"/>
                </a:solidFill>
                <a:latin typeface="Calibri"/>
                <a:ea typeface="Calibri"/>
                <a:cs typeface="Calibri"/>
                <a:sym typeface="Calibri"/>
              </a:rPr>
              <a:t>Counselor Documents: Transcript, </a:t>
            </a:r>
            <a:endParaRPr/>
          </a:p>
          <a:p>
            <a:pPr marL="0" marR="0" lvl="0" indent="0" algn="l" rtl="0">
              <a:spcBef>
                <a:spcPts val="0"/>
              </a:spcBef>
              <a:spcAft>
                <a:spcPts val="0"/>
              </a:spcAft>
              <a:buNone/>
            </a:pPr>
            <a:r>
              <a:rPr lang="en-US" sz="1400" b="1">
                <a:solidFill>
                  <a:srgbClr val="C00000"/>
                </a:solidFill>
                <a:latin typeface="Calibri"/>
                <a:ea typeface="Calibri"/>
                <a:cs typeface="Calibri"/>
                <a:sym typeface="Calibri"/>
              </a:rPr>
              <a:t>Secondary School Report, School Profile</a:t>
            </a:r>
            <a:endParaRPr sz="1400" b="1" cap="none">
              <a:solidFill>
                <a:srgbClr val="C00000"/>
              </a:solidFill>
              <a:latin typeface="Calibri"/>
              <a:ea typeface="Calibri"/>
              <a:cs typeface="Calibri"/>
              <a:sym typeface="Calibri"/>
            </a:endParaRPr>
          </a:p>
        </p:txBody>
      </p:sp>
      <p:sp>
        <p:nvSpPr>
          <p:cNvPr id="273" name="Google Shape;273;p31"/>
          <p:cNvSpPr/>
          <p:nvPr/>
        </p:nvSpPr>
        <p:spPr>
          <a:xfrm>
            <a:off x="5961347" y="5047371"/>
            <a:ext cx="69573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FF0000"/>
                </a:solidFill>
                <a:latin typeface="Calibri"/>
                <a:ea typeface="Calibri"/>
                <a:cs typeface="Calibri"/>
                <a:sym typeface="Calibri"/>
              </a:rPr>
              <a:t>X</a:t>
            </a:r>
            <a:endParaRPr sz="7200" b="0" cap="none">
              <a:solidFill>
                <a:srgbClr val="FF0000"/>
              </a:solidFill>
              <a:latin typeface="Calibri"/>
              <a:ea typeface="Calibri"/>
              <a:cs typeface="Calibri"/>
              <a:sym typeface="Calibri"/>
            </a:endParaRPr>
          </a:p>
        </p:txBody>
      </p:sp>
      <p:sp>
        <p:nvSpPr>
          <p:cNvPr id="274" name="Google Shape;274;p31"/>
          <p:cNvSpPr/>
          <p:nvPr/>
        </p:nvSpPr>
        <p:spPr>
          <a:xfrm>
            <a:off x="4646475" y="1118123"/>
            <a:ext cx="208884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overview</a:t>
            </a:r>
            <a:endParaRPr sz="4000" b="0" cap="none">
              <a:solidFill>
                <a:schemeClr val="dk1"/>
              </a:solidFill>
              <a:latin typeface="Calibri"/>
              <a:ea typeface="Calibri"/>
              <a:cs typeface="Calibri"/>
              <a:sym typeface="Calibri"/>
            </a:endParaRP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2"/>
          <p:cNvPicPr preferRelativeResize="0"/>
          <p:nvPr/>
        </p:nvPicPr>
        <p:blipFill rotWithShape="1">
          <a:blip r:embed="rId3">
            <a:alphaModFix/>
          </a:blip>
          <a:srcRect l="26565" r="24478"/>
          <a:stretch/>
        </p:blipFill>
        <p:spPr>
          <a:xfrm>
            <a:off x="1227909" y="1621432"/>
            <a:ext cx="2076993" cy="2749202"/>
          </a:xfrm>
          <a:prstGeom prst="rect">
            <a:avLst/>
          </a:prstGeom>
          <a:noFill/>
          <a:ln>
            <a:noFill/>
          </a:ln>
        </p:spPr>
      </p:pic>
      <p:sp>
        <p:nvSpPr>
          <p:cNvPr id="280" name="Google Shape;280;p32"/>
          <p:cNvSpPr/>
          <p:nvPr/>
        </p:nvSpPr>
        <p:spPr>
          <a:xfrm>
            <a:off x="5156277" y="1785311"/>
            <a:ext cx="5406416"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548135"/>
                </a:solidFill>
                <a:latin typeface="Calibri"/>
                <a:ea typeface="Calibri"/>
                <a:cs typeface="Calibri"/>
                <a:sym typeface="Calibri"/>
              </a:rPr>
              <a:t>Transcripts</a:t>
            </a:r>
            <a:endParaRPr/>
          </a:p>
          <a:p>
            <a:pPr marL="0" marR="0" lvl="0" indent="0" algn="l" rtl="0">
              <a:spcBef>
                <a:spcPts val="0"/>
              </a:spcBef>
              <a:spcAft>
                <a:spcPts val="0"/>
              </a:spcAft>
              <a:buNone/>
            </a:pPr>
            <a:r>
              <a:rPr lang="en-US" sz="5400" b="0" cap="none">
                <a:solidFill>
                  <a:srgbClr val="548135"/>
                </a:solidFill>
                <a:latin typeface="Calibri"/>
                <a:ea typeface="Calibri"/>
                <a:cs typeface="Calibri"/>
                <a:sym typeface="Calibri"/>
              </a:rPr>
              <a:t>College Search</a:t>
            </a:r>
            <a:endParaRPr/>
          </a:p>
          <a:p>
            <a:pPr marL="0" marR="0" lvl="0" indent="0" algn="l" rtl="0">
              <a:spcBef>
                <a:spcPts val="0"/>
              </a:spcBef>
              <a:spcAft>
                <a:spcPts val="0"/>
              </a:spcAft>
              <a:buNone/>
            </a:pPr>
            <a:r>
              <a:rPr lang="en-US" sz="5400">
                <a:solidFill>
                  <a:srgbClr val="548135"/>
                </a:solidFill>
                <a:latin typeface="Calibri"/>
                <a:ea typeface="Calibri"/>
                <a:cs typeface="Calibri"/>
                <a:sym typeface="Calibri"/>
              </a:rPr>
              <a:t>Career Exploration</a:t>
            </a:r>
            <a:endParaRPr sz="5400" b="0" cap="none">
              <a:solidFill>
                <a:srgbClr val="548135"/>
              </a:solidFill>
              <a:latin typeface="Calibri"/>
              <a:ea typeface="Calibri"/>
              <a:cs typeface="Calibri"/>
              <a:sym typeface="Calibri"/>
            </a:endParaRPr>
          </a:p>
        </p:txBody>
      </p:sp>
      <p:sp>
        <p:nvSpPr>
          <p:cNvPr id="281" name="Google Shape;281;p32"/>
          <p:cNvSpPr/>
          <p:nvPr/>
        </p:nvSpPr>
        <p:spPr>
          <a:xfrm>
            <a:off x="4140926" y="1621432"/>
            <a:ext cx="65314" cy="331632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rotWithShape="1">
          <a:blip r:embed="rId3">
            <a:alphaModFix/>
          </a:blip>
          <a:srcRect/>
          <a:stretch/>
        </p:blipFill>
        <p:spPr>
          <a:xfrm>
            <a:off x="1839725" y="1721507"/>
            <a:ext cx="2038635" cy="928183"/>
          </a:xfrm>
          <a:prstGeom prst="rect">
            <a:avLst/>
          </a:prstGeom>
          <a:noFill/>
          <a:ln>
            <a:noFill/>
          </a:ln>
        </p:spPr>
      </p:pic>
      <p:pic>
        <p:nvPicPr>
          <p:cNvPr id="287" name="Google Shape;287;p33"/>
          <p:cNvPicPr preferRelativeResize="0"/>
          <p:nvPr/>
        </p:nvPicPr>
        <p:blipFill rotWithShape="1">
          <a:blip r:embed="rId4">
            <a:alphaModFix/>
          </a:blip>
          <a:srcRect/>
          <a:stretch/>
        </p:blipFill>
        <p:spPr>
          <a:xfrm>
            <a:off x="1538499" y="4019986"/>
            <a:ext cx="10323017" cy="1502646"/>
          </a:xfrm>
          <a:prstGeom prst="rect">
            <a:avLst/>
          </a:prstGeom>
          <a:noFill/>
          <a:ln>
            <a:noFill/>
          </a:ln>
        </p:spPr>
      </p:pic>
      <p:cxnSp>
        <p:nvCxnSpPr>
          <p:cNvPr id="288" name="Google Shape;288;p33"/>
          <p:cNvCxnSpPr/>
          <p:nvPr/>
        </p:nvCxnSpPr>
        <p:spPr>
          <a:xfrm>
            <a:off x="2827966" y="4289450"/>
            <a:ext cx="237099" cy="311770"/>
          </a:xfrm>
          <a:prstGeom prst="straightConnector1">
            <a:avLst/>
          </a:prstGeom>
          <a:noFill/>
          <a:ln w="38100" cap="flat" cmpd="sng">
            <a:solidFill>
              <a:srgbClr val="C00000"/>
            </a:solidFill>
            <a:prstDash val="solid"/>
            <a:miter lim="800000"/>
            <a:headEnd type="none" w="sm" len="sm"/>
            <a:tailEnd type="triangle" w="med" len="med"/>
          </a:ln>
        </p:spPr>
      </p:cxnSp>
      <p:sp>
        <p:nvSpPr>
          <p:cNvPr id="289" name="Google Shape;289;p33"/>
          <p:cNvSpPr/>
          <p:nvPr/>
        </p:nvSpPr>
        <p:spPr>
          <a:xfrm>
            <a:off x="1989703" y="3945739"/>
            <a:ext cx="173868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C00000"/>
                </a:solidFill>
                <a:latin typeface="Calibri"/>
                <a:ea typeface="Calibri"/>
                <a:cs typeface="Calibri"/>
                <a:sym typeface="Calibri"/>
              </a:rPr>
              <a:t>unofficial/copy</a:t>
            </a:r>
            <a:endParaRPr sz="2000" b="0" cap="none">
              <a:solidFill>
                <a:srgbClr val="C00000"/>
              </a:solidFill>
              <a:latin typeface="Calibri"/>
              <a:ea typeface="Calibri"/>
              <a:cs typeface="Calibri"/>
              <a:sym typeface="Calibri"/>
            </a:endParaRPr>
          </a:p>
        </p:txBody>
      </p:sp>
      <p:sp>
        <p:nvSpPr>
          <p:cNvPr id="290" name="Google Shape;290;p33"/>
          <p:cNvSpPr/>
          <p:nvPr/>
        </p:nvSpPr>
        <p:spPr>
          <a:xfrm>
            <a:off x="9530277" y="3581564"/>
            <a:ext cx="258244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C00000"/>
                </a:solidFill>
                <a:latin typeface="Calibri"/>
                <a:ea typeface="Calibri"/>
                <a:cs typeface="Calibri"/>
                <a:sym typeface="Calibri"/>
              </a:rPr>
              <a:t>Official for</a:t>
            </a:r>
            <a:endParaRPr/>
          </a:p>
          <a:p>
            <a:pPr marL="0" marR="0" lvl="0" indent="0" algn="ctr" rtl="0">
              <a:spcBef>
                <a:spcPts val="0"/>
              </a:spcBef>
              <a:spcAft>
                <a:spcPts val="0"/>
              </a:spcAft>
              <a:buNone/>
            </a:pPr>
            <a:r>
              <a:rPr lang="en-US" sz="2000" b="0" cap="none">
                <a:solidFill>
                  <a:srgbClr val="C00000"/>
                </a:solidFill>
                <a:latin typeface="Calibri"/>
                <a:ea typeface="Calibri"/>
                <a:cs typeface="Calibri"/>
                <a:sym typeface="Calibri"/>
              </a:rPr>
              <a:t>NCAA &amp; Scholarships</a:t>
            </a:r>
            <a:endParaRPr/>
          </a:p>
        </p:txBody>
      </p:sp>
      <p:cxnSp>
        <p:nvCxnSpPr>
          <p:cNvPr id="291" name="Google Shape;291;p33"/>
          <p:cNvCxnSpPr/>
          <p:nvPr/>
        </p:nvCxnSpPr>
        <p:spPr>
          <a:xfrm flipH="1">
            <a:off x="9995267" y="4294186"/>
            <a:ext cx="207030" cy="273341"/>
          </a:xfrm>
          <a:prstGeom prst="straightConnector1">
            <a:avLst/>
          </a:prstGeom>
          <a:noFill/>
          <a:ln w="38100" cap="flat" cmpd="sng">
            <a:solidFill>
              <a:srgbClr val="C00000"/>
            </a:solidFill>
            <a:prstDash val="solid"/>
            <a:miter lim="800000"/>
            <a:headEnd type="none" w="sm" len="sm"/>
            <a:tailEnd type="triangle" w="med" len="med"/>
          </a:ln>
        </p:spPr>
      </p:cxnSp>
      <p:sp>
        <p:nvSpPr>
          <p:cNvPr id="292" name="Google Shape;292;p33"/>
          <p:cNvSpPr/>
          <p:nvPr/>
        </p:nvSpPr>
        <p:spPr>
          <a:xfrm>
            <a:off x="5048489" y="4359107"/>
            <a:ext cx="1651518" cy="914400"/>
          </a:xfrm>
          <a:prstGeom prst="leftBracket">
            <a:avLst>
              <a:gd name="adj" fmla="val 8333"/>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33"/>
          <p:cNvSpPr/>
          <p:nvPr/>
        </p:nvSpPr>
        <p:spPr>
          <a:xfrm rot="10800000">
            <a:off x="6684531" y="4359107"/>
            <a:ext cx="1651518" cy="914400"/>
          </a:xfrm>
          <a:prstGeom prst="leftBracket">
            <a:avLst>
              <a:gd name="adj" fmla="val 8333"/>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94" name="Google Shape;294;p33"/>
          <p:cNvCxnSpPr/>
          <p:nvPr/>
        </p:nvCxnSpPr>
        <p:spPr>
          <a:xfrm rot="10800000" flipH="1">
            <a:off x="5048488" y="4970035"/>
            <a:ext cx="631032" cy="543962"/>
          </a:xfrm>
          <a:prstGeom prst="straightConnector1">
            <a:avLst/>
          </a:prstGeom>
          <a:noFill/>
          <a:ln w="38100" cap="flat" cmpd="sng">
            <a:solidFill>
              <a:srgbClr val="C00000"/>
            </a:solidFill>
            <a:prstDash val="solid"/>
            <a:miter lim="800000"/>
            <a:headEnd type="none" w="sm" len="sm"/>
            <a:tailEnd type="triangle" w="med" len="med"/>
          </a:ln>
        </p:spPr>
      </p:cxnSp>
      <p:pic>
        <p:nvPicPr>
          <p:cNvPr id="295" name="Google Shape;295;p33"/>
          <p:cNvPicPr preferRelativeResize="0"/>
          <p:nvPr/>
        </p:nvPicPr>
        <p:blipFill rotWithShape="1">
          <a:blip r:embed="rId5">
            <a:alphaModFix/>
          </a:blip>
          <a:srcRect t="1655" r="8639"/>
          <a:stretch/>
        </p:blipFill>
        <p:spPr>
          <a:xfrm>
            <a:off x="644662" y="359600"/>
            <a:ext cx="1025714" cy="5820944"/>
          </a:xfrm>
          <a:prstGeom prst="rect">
            <a:avLst/>
          </a:prstGeom>
          <a:noFill/>
          <a:ln>
            <a:noFill/>
          </a:ln>
        </p:spPr>
      </p:pic>
      <p:cxnSp>
        <p:nvCxnSpPr>
          <p:cNvPr id="296" name="Google Shape;296;p33"/>
          <p:cNvCxnSpPr/>
          <p:nvPr/>
        </p:nvCxnSpPr>
        <p:spPr>
          <a:xfrm>
            <a:off x="575981" y="1988148"/>
            <a:ext cx="287898" cy="394900"/>
          </a:xfrm>
          <a:prstGeom prst="straightConnector1">
            <a:avLst/>
          </a:prstGeom>
          <a:noFill/>
          <a:ln w="38100" cap="flat" cmpd="sng">
            <a:solidFill>
              <a:srgbClr val="C00000"/>
            </a:solidFill>
            <a:prstDash val="solid"/>
            <a:miter lim="800000"/>
            <a:headEnd type="none" w="sm" len="sm"/>
            <a:tailEnd type="triangle" w="med" len="med"/>
          </a:ln>
        </p:spPr>
      </p:cxnSp>
      <p:cxnSp>
        <p:nvCxnSpPr>
          <p:cNvPr id="297" name="Google Shape;297;p33"/>
          <p:cNvCxnSpPr/>
          <p:nvPr/>
        </p:nvCxnSpPr>
        <p:spPr>
          <a:xfrm>
            <a:off x="1877687" y="2043480"/>
            <a:ext cx="224032" cy="339568"/>
          </a:xfrm>
          <a:prstGeom prst="straightConnector1">
            <a:avLst/>
          </a:prstGeom>
          <a:noFill/>
          <a:ln w="38100" cap="flat" cmpd="sng">
            <a:solidFill>
              <a:srgbClr val="C00000"/>
            </a:solidFill>
            <a:prstDash val="solid"/>
            <a:miter lim="800000"/>
            <a:headEnd type="none" w="sm" len="sm"/>
            <a:tailEnd type="triangle" w="med" len="med"/>
          </a:ln>
        </p:spPr>
      </p:cxnSp>
      <p:sp>
        <p:nvSpPr>
          <p:cNvPr id="298" name="Google Shape;298;p33"/>
          <p:cNvSpPr/>
          <p:nvPr/>
        </p:nvSpPr>
        <p:spPr>
          <a:xfrm>
            <a:off x="4764896" y="82476"/>
            <a:ext cx="4480650"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Transcripts</a:t>
            </a:r>
            <a:endParaRPr/>
          </a:p>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i</a:t>
            </a:r>
            <a:r>
              <a:rPr lang="en-US" sz="4800" b="1" cap="none">
                <a:solidFill>
                  <a:srgbClr val="548135"/>
                </a:solidFill>
                <a:latin typeface="Balthazar"/>
                <a:ea typeface="Balthazar"/>
                <a:cs typeface="Balthazar"/>
                <a:sym typeface="Balthazar"/>
              </a:rPr>
              <a:t>n</a:t>
            </a:r>
            <a:endParaRPr/>
          </a:p>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SchooLinks</a:t>
            </a:r>
            <a:endParaRPr sz="4800" b="1" cap="none">
              <a:solidFill>
                <a:srgbClr val="548135"/>
              </a:solidFill>
              <a:latin typeface="Balthazar"/>
              <a:ea typeface="Balthazar"/>
              <a:cs typeface="Balthazar"/>
              <a:sym typeface="Balthazar"/>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AFAFA"/>
            </a:gs>
            <a:gs pos="79000">
              <a:srgbClr val="FAFAFA"/>
            </a:gs>
            <a:gs pos="97000">
              <a:srgbClr val="DDEAF6"/>
            </a:gs>
            <a:gs pos="100000">
              <a:srgbClr val="BBD6EE"/>
            </a:gs>
          </a:gsLst>
          <a:lin ang="0" scaled="0"/>
        </a:gradFill>
        <a:effectLst/>
      </p:bgPr>
    </p:bg>
    <p:spTree>
      <p:nvGrpSpPr>
        <p:cNvPr id="1" name="Shape 105"/>
        <p:cNvGrpSpPr/>
        <p:nvPr/>
      </p:nvGrpSpPr>
      <p:grpSpPr>
        <a:xfrm>
          <a:off x="0" y="0"/>
          <a:ext cx="0" cy="0"/>
          <a:chOff x="0" y="0"/>
          <a:chExt cx="0" cy="0"/>
        </a:xfrm>
      </p:grpSpPr>
      <p:sp>
        <p:nvSpPr>
          <p:cNvPr id="106" name="Google Shape;106;p16"/>
          <p:cNvSpPr/>
          <p:nvPr/>
        </p:nvSpPr>
        <p:spPr>
          <a:xfrm>
            <a:off x="4114800" y="1094510"/>
            <a:ext cx="96900" cy="4738200"/>
          </a:xfrm>
          <a:prstGeom prst="rect">
            <a:avLst/>
          </a:prstGeom>
          <a:solidFill>
            <a:schemeClr val="accent1">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6"/>
          <p:cNvSpPr txBox="1">
            <a:spLocks noGrp="1"/>
          </p:cNvSpPr>
          <p:nvPr>
            <p:ph type="body" idx="1"/>
          </p:nvPr>
        </p:nvSpPr>
        <p:spPr>
          <a:xfrm>
            <a:off x="4466566" y="1633826"/>
            <a:ext cx="7467600" cy="43512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Counselor Introduction</a:t>
            </a:r>
            <a:endParaRPr/>
          </a:p>
          <a:p>
            <a:pPr marL="228600" lvl="0" indent="-228600" algn="l" rtl="0">
              <a:lnSpc>
                <a:spcPct val="90000"/>
              </a:lnSpc>
              <a:spcBef>
                <a:spcPts val="1000"/>
              </a:spcBef>
              <a:spcAft>
                <a:spcPts val="0"/>
              </a:spcAft>
              <a:buClr>
                <a:schemeClr val="dk1"/>
              </a:buClr>
              <a:buSzPts val="2800"/>
              <a:buChar char="•"/>
            </a:pPr>
            <a:r>
              <a:rPr lang="en-US"/>
              <a:t>PWSH Counseling Vision/Mission/Commitment</a:t>
            </a:r>
            <a:endParaRPr/>
          </a:p>
          <a:p>
            <a:pPr marL="228600" lvl="0" indent="-228600" algn="l" rtl="0">
              <a:lnSpc>
                <a:spcPct val="90000"/>
              </a:lnSpc>
              <a:spcBef>
                <a:spcPts val="1000"/>
              </a:spcBef>
              <a:spcAft>
                <a:spcPts val="0"/>
              </a:spcAft>
              <a:buClr>
                <a:schemeClr val="dk1"/>
              </a:buClr>
              <a:buSzPts val="2800"/>
              <a:buChar char="•"/>
            </a:pPr>
            <a:r>
              <a:rPr lang="en-US"/>
              <a:t>Social Worker &amp; Hope Squad</a:t>
            </a:r>
            <a:endParaRPr/>
          </a:p>
          <a:p>
            <a:pPr marL="228600" lvl="0" indent="-228600" algn="l" rtl="0">
              <a:lnSpc>
                <a:spcPct val="90000"/>
              </a:lnSpc>
              <a:spcBef>
                <a:spcPts val="1000"/>
              </a:spcBef>
              <a:spcAft>
                <a:spcPts val="0"/>
              </a:spcAft>
              <a:buClr>
                <a:schemeClr val="dk1"/>
              </a:buClr>
              <a:buSzPts val="2800"/>
              <a:buChar char="•"/>
            </a:pPr>
            <a:r>
              <a:rPr lang="en-US"/>
              <a:t>Junior Year Timeline</a:t>
            </a:r>
            <a:endParaRPr/>
          </a:p>
          <a:p>
            <a:pPr marL="228600" lvl="0" indent="-228600" algn="l" rtl="0">
              <a:lnSpc>
                <a:spcPct val="90000"/>
              </a:lnSpc>
              <a:spcBef>
                <a:spcPts val="1000"/>
              </a:spcBef>
              <a:spcAft>
                <a:spcPts val="0"/>
              </a:spcAft>
              <a:buClr>
                <a:schemeClr val="dk1"/>
              </a:buClr>
              <a:buSzPts val="2800"/>
              <a:buChar char="•"/>
            </a:pPr>
            <a:r>
              <a:rPr lang="en-US"/>
              <a:t>Upcoming Events</a:t>
            </a:r>
            <a:endParaRPr/>
          </a:p>
          <a:p>
            <a:pPr marL="228600" lvl="0" indent="-228600" algn="l" rtl="0">
              <a:lnSpc>
                <a:spcPct val="90000"/>
              </a:lnSpc>
              <a:spcBef>
                <a:spcPts val="1000"/>
              </a:spcBef>
              <a:spcAft>
                <a:spcPts val="0"/>
              </a:spcAft>
              <a:buClr>
                <a:schemeClr val="dk1"/>
              </a:buClr>
              <a:buSzPts val="2800"/>
              <a:buChar char="•"/>
            </a:pPr>
            <a:r>
              <a:rPr lang="en-US"/>
              <a:t>SchooLinks</a:t>
            </a:r>
            <a:endParaRPr/>
          </a:p>
          <a:p>
            <a:pPr marL="228600" lvl="0" indent="-228600" algn="l" rtl="0">
              <a:lnSpc>
                <a:spcPct val="90000"/>
              </a:lnSpc>
              <a:spcBef>
                <a:spcPts val="1000"/>
              </a:spcBef>
              <a:spcAft>
                <a:spcPts val="0"/>
              </a:spcAft>
              <a:buClr>
                <a:schemeClr val="dk1"/>
              </a:buClr>
              <a:buSzPts val="2800"/>
              <a:buChar char="•"/>
            </a:pPr>
            <a:r>
              <a:rPr lang="en-US"/>
              <a:t>Resources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08" name="Google Shape;108;p16"/>
          <p:cNvSpPr txBox="1">
            <a:spLocks noGrp="1"/>
          </p:cNvSpPr>
          <p:nvPr>
            <p:ph type="title"/>
          </p:nvPr>
        </p:nvSpPr>
        <p:spPr>
          <a:xfrm>
            <a:off x="713509" y="2286001"/>
            <a:ext cx="3401400" cy="207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Balthazar"/>
              <a:buNone/>
            </a:pPr>
            <a:r>
              <a:rPr lang="en-US" sz="3200" b="1">
                <a:solidFill>
                  <a:srgbClr val="1E4E79"/>
                </a:solidFill>
                <a:latin typeface="Balthazar"/>
                <a:ea typeface="Balthazar"/>
                <a:cs typeface="Balthazar"/>
                <a:sym typeface="Balthazar"/>
              </a:rPr>
              <a:t>Presentation</a:t>
            </a:r>
            <a:br>
              <a:rPr lang="en-US" sz="3200" b="1">
                <a:solidFill>
                  <a:srgbClr val="1E4E79"/>
                </a:solidFill>
                <a:latin typeface="Balthazar"/>
                <a:ea typeface="Balthazar"/>
                <a:cs typeface="Balthazar"/>
                <a:sym typeface="Balthazar"/>
              </a:rPr>
            </a:br>
            <a:r>
              <a:rPr lang="en-US" sz="3200" b="1">
                <a:solidFill>
                  <a:srgbClr val="1E4E79"/>
                </a:solidFill>
                <a:latin typeface="Balthazar"/>
                <a:ea typeface="Balthazar"/>
                <a:cs typeface="Balthazar"/>
                <a:sym typeface="Balthazar"/>
              </a:rPr>
              <a:t> Goals:</a:t>
            </a:r>
            <a:endParaRPr/>
          </a:p>
        </p:txBody>
      </p:sp>
      <p:sp>
        <p:nvSpPr>
          <p:cNvPr id="109" name="Google Shape;109;p16"/>
          <p:cNvSpPr/>
          <p:nvPr/>
        </p:nvSpPr>
        <p:spPr>
          <a:xfrm>
            <a:off x="0" y="0"/>
            <a:ext cx="12189000" cy="6858000"/>
          </a:xfrm>
          <a:prstGeom prst="rect">
            <a:avLst/>
          </a:prstGeom>
          <a:gradFill>
            <a:gsLst>
              <a:gs pos="0">
                <a:srgbClr val="FFFFFF"/>
              </a:gs>
              <a:gs pos="88000">
                <a:srgbClr val="FAFAFA"/>
              </a:gs>
              <a:gs pos="100000">
                <a:srgbClr val="CECEC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16"/>
          <p:cNvSpPr/>
          <p:nvPr/>
        </p:nvSpPr>
        <p:spPr>
          <a:xfrm>
            <a:off x="152400" y="152400"/>
            <a:ext cx="12189000" cy="6858000"/>
          </a:xfrm>
          <a:prstGeom prst="rect">
            <a:avLst/>
          </a:prstGeom>
          <a:gradFill>
            <a:gsLst>
              <a:gs pos="0">
                <a:srgbClr val="FFFFFF"/>
              </a:gs>
              <a:gs pos="88000">
                <a:srgbClr val="FAFAFA"/>
              </a:gs>
              <a:gs pos="100000">
                <a:srgbClr val="CECECE"/>
              </a:gs>
            </a:gsLst>
            <a:lin ang="0" scaled="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600"/>
              <a:buFont typeface="Balthazar"/>
              <a:buNone/>
            </a:pPr>
            <a:endParaRPr sz="4400">
              <a:solidFill>
                <a:schemeClr val="dk1"/>
              </a:solidFill>
              <a:latin typeface="Calibri"/>
              <a:ea typeface="Calibri"/>
              <a:cs typeface="Calibri"/>
              <a:sym typeface="Calibri"/>
            </a:endParaRPr>
          </a:p>
        </p:txBody>
      </p:sp>
      <p:sp>
        <p:nvSpPr>
          <p:cNvPr id="111" name="Google Shape;111;p16"/>
          <p:cNvSpPr/>
          <p:nvPr/>
        </p:nvSpPr>
        <p:spPr>
          <a:xfrm>
            <a:off x="-57800" y="119775"/>
            <a:ext cx="12189000" cy="6858000"/>
          </a:xfrm>
          <a:prstGeom prst="rect">
            <a:avLst/>
          </a:prstGeom>
          <a:gradFill>
            <a:gsLst>
              <a:gs pos="0">
                <a:srgbClr val="FFFFFF"/>
              </a:gs>
              <a:gs pos="88000">
                <a:srgbClr val="FAFAFA"/>
              </a:gs>
              <a:gs pos="100000">
                <a:srgbClr val="CECEC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16"/>
          <p:cNvSpPr txBox="1"/>
          <p:nvPr/>
        </p:nvSpPr>
        <p:spPr>
          <a:xfrm>
            <a:off x="1159786" y="2220754"/>
            <a:ext cx="3716700" cy="180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5500" b="1">
                <a:solidFill>
                  <a:srgbClr val="1E4E79"/>
                </a:solidFill>
                <a:latin typeface="Balthazar"/>
                <a:ea typeface="Balthazar"/>
                <a:cs typeface="Balthazar"/>
                <a:sym typeface="Balthazar"/>
              </a:rPr>
              <a:t>Plano West</a:t>
            </a:r>
            <a:endParaRPr sz="5500" b="1">
              <a:solidFill>
                <a:srgbClr val="1E4E79"/>
              </a:solidFill>
              <a:latin typeface="Balthazar"/>
              <a:ea typeface="Balthazar"/>
              <a:cs typeface="Balthazar"/>
              <a:sym typeface="Balthazar"/>
            </a:endParaRPr>
          </a:p>
          <a:p>
            <a:pPr marL="0" lvl="0" indent="0" algn="ctr" rtl="0">
              <a:lnSpc>
                <a:spcPct val="90000"/>
              </a:lnSpc>
              <a:spcBef>
                <a:spcPts val="0"/>
              </a:spcBef>
              <a:spcAft>
                <a:spcPts val="0"/>
              </a:spcAft>
              <a:buNone/>
            </a:pPr>
            <a:r>
              <a:rPr lang="en-US" sz="5500" b="1">
                <a:solidFill>
                  <a:srgbClr val="1E4E79"/>
                </a:solidFill>
                <a:latin typeface="Balthazar"/>
                <a:ea typeface="Balthazar"/>
                <a:cs typeface="Balthazar"/>
                <a:sym typeface="Balthazar"/>
              </a:rPr>
              <a:t>DYNAMIC Counseling Department</a:t>
            </a:r>
            <a:endParaRPr sz="6300">
              <a:solidFill>
                <a:srgbClr val="000000"/>
              </a:solidFill>
              <a:latin typeface="Calibri"/>
              <a:ea typeface="Calibri"/>
              <a:cs typeface="Calibri"/>
              <a:sym typeface="Calibri"/>
            </a:endParaRPr>
          </a:p>
        </p:txBody>
      </p:sp>
      <p:sp>
        <p:nvSpPr>
          <p:cNvPr id="113" name="Google Shape;113;p16"/>
          <p:cNvSpPr/>
          <p:nvPr/>
        </p:nvSpPr>
        <p:spPr>
          <a:xfrm>
            <a:off x="5377698" y="682900"/>
            <a:ext cx="45600" cy="5235000"/>
          </a:xfrm>
          <a:prstGeom prst="rect">
            <a:avLst/>
          </a:prstGeom>
          <a:solidFill>
            <a:srgbClr val="5B9BD5">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p16"/>
          <p:cNvSpPr txBox="1"/>
          <p:nvPr/>
        </p:nvSpPr>
        <p:spPr>
          <a:xfrm>
            <a:off x="5970302" y="682900"/>
            <a:ext cx="5124900" cy="5731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None/>
            </a:pPr>
            <a:r>
              <a:rPr lang="en-US" b="1">
                <a:solidFill>
                  <a:srgbClr val="000000"/>
                </a:solidFill>
                <a:latin typeface="Calibri"/>
                <a:ea typeface="Calibri"/>
                <a:cs typeface="Calibri"/>
                <a:sym typeface="Calibri"/>
              </a:rPr>
              <a:t>         </a:t>
            </a:r>
            <a:r>
              <a:rPr lang="en-US" sz="3124" b="1">
                <a:solidFill>
                  <a:srgbClr val="000000"/>
                </a:solidFill>
                <a:latin typeface="Calibri"/>
                <a:ea typeface="Calibri"/>
                <a:cs typeface="Calibri"/>
                <a:sym typeface="Calibri"/>
              </a:rPr>
              <a:t>ALPHA		COUNSELOR</a:t>
            </a:r>
            <a:endParaRPr sz="3124" b="1">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b="1">
              <a:latin typeface="Calibri"/>
              <a:ea typeface="Calibri"/>
              <a:cs typeface="Calibri"/>
              <a:sym typeface="Calibri"/>
            </a:endParaRPr>
          </a:p>
          <a:p>
            <a:pPr marL="0" lvl="0" indent="0" algn="l" rtl="0">
              <a:lnSpc>
                <a:spcPct val="90000"/>
              </a:lnSpc>
              <a:spcBef>
                <a:spcPts val="0"/>
              </a:spcBef>
              <a:spcAft>
                <a:spcPts val="0"/>
              </a:spcAft>
              <a:buNone/>
            </a:pPr>
            <a:endParaRPr sz="2600" b="1">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solidFill>
                  <a:srgbClr val="000000"/>
                </a:solidFill>
                <a:latin typeface="Calibri"/>
                <a:ea typeface="Calibri"/>
                <a:cs typeface="Calibri"/>
                <a:sym typeface="Calibri"/>
              </a:rPr>
              <a:t>A-C</a:t>
            </a:r>
            <a:r>
              <a:rPr lang="en-US" sz="2600" b="1">
                <a:latin typeface="Calibri"/>
                <a:ea typeface="Calibri"/>
                <a:cs typeface="Calibri"/>
                <a:sym typeface="Calibri"/>
              </a:rPr>
              <a:t>HI</a:t>
            </a:r>
            <a:r>
              <a:rPr lang="en-US" sz="2600" b="1">
                <a:solidFill>
                  <a:srgbClr val="000000"/>
                </a:solidFill>
                <a:latin typeface="Calibri"/>
                <a:ea typeface="Calibri"/>
                <a:cs typeface="Calibri"/>
                <a:sym typeface="Calibri"/>
              </a:rPr>
              <a:t>			Ann Eaglin </a:t>
            </a:r>
            <a:endParaRPr sz="3400">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solidFill>
                  <a:srgbClr val="000000"/>
                </a:solidFill>
                <a:latin typeface="Calibri"/>
                <a:ea typeface="Calibri"/>
                <a:cs typeface="Calibri"/>
                <a:sym typeface="Calibri"/>
              </a:rPr>
              <a:t>C</a:t>
            </a:r>
            <a:r>
              <a:rPr lang="en-US" sz="2600" b="1">
                <a:latin typeface="Calibri"/>
                <a:ea typeface="Calibri"/>
                <a:cs typeface="Calibri"/>
                <a:sym typeface="Calibri"/>
              </a:rPr>
              <a:t>HO - HAM</a:t>
            </a:r>
            <a:r>
              <a:rPr lang="en-US" sz="2600" b="1">
                <a:solidFill>
                  <a:srgbClr val="000000"/>
                </a:solidFill>
                <a:latin typeface="Calibri"/>
                <a:ea typeface="Calibri"/>
                <a:cs typeface="Calibri"/>
                <a:sym typeface="Calibri"/>
              </a:rPr>
              <a:t> 	Stacy Jones	   	</a:t>
            </a:r>
            <a:endParaRPr sz="3400">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latin typeface="Calibri"/>
                <a:ea typeface="Calibri"/>
                <a:cs typeface="Calibri"/>
                <a:sym typeface="Calibri"/>
              </a:rPr>
              <a:t>HAN - LON</a:t>
            </a:r>
            <a:r>
              <a:rPr lang="en-US" sz="2600" b="1">
                <a:solidFill>
                  <a:srgbClr val="000000"/>
                </a:solidFill>
                <a:latin typeface="Calibri"/>
                <a:ea typeface="Calibri"/>
                <a:cs typeface="Calibri"/>
                <a:sym typeface="Calibri"/>
              </a:rPr>
              <a:t>  	Leigh Ann Field </a:t>
            </a:r>
            <a:endParaRPr sz="3400">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latin typeface="Calibri"/>
                <a:ea typeface="Calibri"/>
                <a:cs typeface="Calibri"/>
                <a:sym typeface="Calibri"/>
              </a:rPr>
              <a:t>LOP - PAP  </a:t>
            </a:r>
            <a:r>
              <a:rPr lang="en-US" sz="2600" b="1">
                <a:solidFill>
                  <a:srgbClr val="000000"/>
                </a:solidFill>
                <a:latin typeface="Calibri"/>
                <a:ea typeface="Calibri"/>
                <a:cs typeface="Calibri"/>
                <a:sym typeface="Calibri"/>
              </a:rPr>
              <a:t> 	Delinda Dudley</a:t>
            </a:r>
            <a:endParaRPr sz="3400">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latin typeface="Calibri"/>
                <a:ea typeface="Calibri"/>
                <a:cs typeface="Calibri"/>
                <a:sym typeface="Calibri"/>
              </a:rPr>
              <a:t>PAR - SM   </a:t>
            </a:r>
            <a:r>
              <a:rPr lang="en-US" sz="2600" b="1">
                <a:solidFill>
                  <a:srgbClr val="000000"/>
                </a:solidFill>
                <a:latin typeface="Calibri"/>
                <a:ea typeface="Calibri"/>
                <a:cs typeface="Calibri"/>
                <a:sym typeface="Calibri"/>
              </a:rPr>
              <a:t> 	Sarah Sumpter	  </a:t>
            </a:r>
            <a:endParaRPr sz="3400">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solidFill>
                  <a:srgbClr val="000000"/>
                </a:solidFill>
                <a:latin typeface="Calibri"/>
                <a:ea typeface="Calibri"/>
                <a:cs typeface="Calibri"/>
                <a:sym typeface="Calibri"/>
              </a:rPr>
              <a:t>S</a:t>
            </a:r>
            <a:r>
              <a:rPr lang="en-US" sz="2600" b="1">
                <a:latin typeface="Calibri"/>
                <a:ea typeface="Calibri"/>
                <a:cs typeface="Calibri"/>
                <a:sym typeface="Calibri"/>
              </a:rPr>
              <a:t>N - Z</a:t>
            </a:r>
            <a:r>
              <a:rPr lang="en-US" sz="2600" b="1">
                <a:solidFill>
                  <a:srgbClr val="000000"/>
                </a:solidFill>
                <a:latin typeface="Calibri"/>
                <a:ea typeface="Calibri"/>
                <a:cs typeface="Calibri"/>
                <a:sym typeface="Calibri"/>
              </a:rPr>
              <a:t>			Linda Taylor 	</a:t>
            </a:r>
            <a:endParaRPr sz="2600" b="1">
              <a:solidFill>
                <a:srgbClr val="000000"/>
              </a:solidFill>
              <a:latin typeface="Calibri"/>
              <a:ea typeface="Calibri"/>
              <a:cs typeface="Calibri"/>
              <a:sym typeface="Calibri"/>
            </a:endParaRPr>
          </a:p>
          <a:p>
            <a:pPr marL="0" lvl="0" indent="-25717" algn="l" rtl="0">
              <a:lnSpc>
                <a:spcPct val="90000"/>
              </a:lnSpc>
              <a:spcBef>
                <a:spcPts val="1000"/>
              </a:spcBef>
              <a:spcAft>
                <a:spcPts val="0"/>
              </a:spcAft>
              <a:buClr>
                <a:srgbClr val="000000"/>
              </a:buClr>
              <a:buSzPct val="100000"/>
              <a:buChar char="•"/>
            </a:pPr>
            <a:r>
              <a:rPr lang="en-US" sz="2600" b="1">
                <a:solidFill>
                  <a:srgbClr val="000000"/>
                </a:solidFill>
                <a:latin typeface="Calibri"/>
                <a:ea typeface="Calibri"/>
                <a:cs typeface="Calibri"/>
                <a:sym typeface="Calibri"/>
              </a:rPr>
              <a:t>ESL/	       	Yahaira Rodriguez</a:t>
            </a:r>
            <a:endParaRPr sz="2600" b="1">
              <a:solidFill>
                <a:srgbClr val="000000"/>
              </a:solidFill>
              <a:latin typeface="Calibri"/>
              <a:ea typeface="Calibri"/>
              <a:cs typeface="Calibri"/>
              <a:sym typeface="Calibri"/>
            </a:endParaRPr>
          </a:p>
          <a:p>
            <a:pPr marL="228600" lvl="0" indent="0" algn="l" rtl="0">
              <a:lnSpc>
                <a:spcPct val="90000"/>
              </a:lnSpc>
              <a:spcBef>
                <a:spcPts val="1000"/>
              </a:spcBef>
              <a:spcAft>
                <a:spcPts val="0"/>
              </a:spcAft>
              <a:buNone/>
            </a:pPr>
            <a:r>
              <a:rPr lang="en-US" sz="2600" b="1">
                <a:solidFill>
                  <a:srgbClr val="000000"/>
                </a:solidFill>
                <a:latin typeface="Calibri"/>
                <a:ea typeface="Calibri"/>
                <a:cs typeface="Calibri"/>
                <a:sym typeface="Calibri"/>
              </a:rPr>
              <a:t>   Newcomer  </a:t>
            </a:r>
            <a:endParaRPr sz="2600" b="1">
              <a:solidFill>
                <a:srgbClr val="000000"/>
              </a:solidFill>
              <a:latin typeface="Calibri"/>
              <a:ea typeface="Calibri"/>
              <a:cs typeface="Calibri"/>
              <a:sym typeface="Calibri"/>
            </a:endParaRPr>
          </a:p>
          <a:p>
            <a:pPr marL="228600" lvl="0" indent="0" algn="l" rtl="0">
              <a:lnSpc>
                <a:spcPct val="90000"/>
              </a:lnSpc>
              <a:spcBef>
                <a:spcPts val="1000"/>
              </a:spcBef>
              <a:spcAft>
                <a:spcPts val="0"/>
              </a:spcAft>
              <a:buNone/>
            </a:pPr>
            <a:r>
              <a:rPr lang="en-US" sz="2600" b="1">
                <a:solidFill>
                  <a:srgbClr val="000000"/>
                </a:solidFill>
                <a:latin typeface="Calibri"/>
                <a:ea typeface="Calibri"/>
                <a:cs typeface="Calibri"/>
                <a:sym typeface="Calibri"/>
              </a:rPr>
              <a:t> 	   </a:t>
            </a:r>
            <a:endParaRPr sz="2600" b="1">
              <a:solidFill>
                <a:srgbClr val="000000"/>
              </a:solidFill>
              <a:latin typeface="Calibri"/>
              <a:ea typeface="Calibri"/>
              <a:cs typeface="Calibri"/>
              <a:sym typeface="Calibri"/>
            </a:endParaRPr>
          </a:p>
          <a:p>
            <a:pPr marL="228600" lvl="0" indent="0" algn="l" rtl="0">
              <a:lnSpc>
                <a:spcPct val="90000"/>
              </a:lnSpc>
              <a:spcBef>
                <a:spcPts val="1000"/>
              </a:spcBef>
              <a:spcAft>
                <a:spcPts val="0"/>
              </a:spcAft>
              <a:buNone/>
            </a:pPr>
            <a:endParaRPr sz="2600" b="1">
              <a:solidFill>
                <a:srgbClr val="000000"/>
              </a:solidFill>
              <a:latin typeface="Calibri"/>
              <a:ea typeface="Calibri"/>
              <a:cs typeface="Calibri"/>
              <a:sym typeface="Calibri"/>
            </a:endParaRPr>
          </a:p>
          <a:p>
            <a:pPr marL="228600" lvl="0" indent="0" algn="l" rtl="0">
              <a:lnSpc>
                <a:spcPct val="90000"/>
              </a:lnSpc>
              <a:spcBef>
                <a:spcPts val="1000"/>
              </a:spcBef>
              <a:spcAft>
                <a:spcPts val="0"/>
              </a:spcAft>
              <a:buNone/>
            </a:pPr>
            <a:r>
              <a:rPr lang="en-US" sz="2600" b="1">
                <a:latin typeface="Calibri"/>
                <a:ea typeface="Calibri"/>
                <a:cs typeface="Calibri"/>
                <a:sym typeface="Calibri"/>
              </a:rPr>
              <a:t>LEAD COUNSELOR</a:t>
            </a:r>
            <a:r>
              <a:rPr lang="en-US" sz="2600" b="1">
                <a:solidFill>
                  <a:srgbClr val="000000"/>
                </a:solidFill>
                <a:latin typeface="Calibri"/>
                <a:ea typeface="Calibri"/>
                <a:cs typeface="Calibri"/>
                <a:sym typeface="Calibri"/>
              </a:rPr>
              <a:t>   Tracy Eubanks  </a:t>
            </a:r>
            <a:endParaRPr sz="3400">
              <a:solidFill>
                <a:srgbClr val="000000"/>
              </a:solidFill>
              <a:latin typeface="Calibri"/>
              <a:ea typeface="Calibri"/>
              <a:cs typeface="Calibri"/>
              <a:sym typeface="Calibri"/>
            </a:endParaRPr>
          </a:p>
          <a:p>
            <a:pPr marL="228600" lvl="0" indent="-139700" algn="l" rtl="0">
              <a:lnSpc>
                <a:spcPct val="90000"/>
              </a:lnSpc>
              <a:spcBef>
                <a:spcPts val="1000"/>
              </a:spcBef>
              <a:spcAft>
                <a:spcPts val="0"/>
              </a:spcAft>
              <a:buNone/>
            </a:pPr>
            <a:endParaRPr sz="20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4"/>
          <p:cNvPicPr preferRelativeResize="0"/>
          <p:nvPr/>
        </p:nvPicPr>
        <p:blipFill rotWithShape="1">
          <a:blip r:embed="rId3">
            <a:alphaModFix/>
          </a:blip>
          <a:srcRect/>
          <a:stretch/>
        </p:blipFill>
        <p:spPr>
          <a:xfrm>
            <a:off x="5166987" y="2457553"/>
            <a:ext cx="3071944" cy="3695689"/>
          </a:xfrm>
          <a:prstGeom prst="rect">
            <a:avLst/>
          </a:prstGeom>
          <a:noFill/>
          <a:ln>
            <a:noFill/>
          </a:ln>
        </p:spPr>
      </p:pic>
      <p:pic>
        <p:nvPicPr>
          <p:cNvPr id="304" name="Google Shape;304;p34"/>
          <p:cNvPicPr preferRelativeResize="0"/>
          <p:nvPr/>
        </p:nvPicPr>
        <p:blipFill rotWithShape="1">
          <a:blip r:embed="rId4">
            <a:alphaModFix/>
          </a:blip>
          <a:srcRect/>
          <a:stretch/>
        </p:blipFill>
        <p:spPr>
          <a:xfrm>
            <a:off x="3769903" y="2457553"/>
            <a:ext cx="1517337" cy="1222929"/>
          </a:xfrm>
          <a:prstGeom prst="rect">
            <a:avLst/>
          </a:prstGeom>
          <a:noFill/>
          <a:ln>
            <a:noFill/>
          </a:ln>
        </p:spPr>
      </p:pic>
      <p:sp>
        <p:nvSpPr>
          <p:cNvPr id="305" name="Google Shape;305;p34"/>
          <p:cNvSpPr/>
          <p:nvPr/>
        </p:nvSpPr>
        <p:spPr>
          <a:xfrm>
            <a:off x="3685927" y="727002"/>
            <a:ext cx="639572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548135"/>
                </a:solidFill>
                <a:latin typeface="Balthazar"/>
                <a:ea typeface="Balthazar"/>
                <a:cs typeface="Balthazar"/>
                <a:sym typeface="Balthazar"/>
              </a:rPr>
              <a:t>College search</a:t>
            </a:r>
            <a:endParaRPr sz="5400" b="1" cap="none">
              <a:solidFill>
                <a:srgbClr val="548135"/>
              </a:solidFill>
              <a:latin typeface="Balthazar"/>
              <a:ea typeface="Balthazar"/>
              <a:cs typeface="Balthazar"/>
              <a:sym typeface="Balthazar"/>
            </a:endParaRPr>
          </a:p>
        </p:txBody>
      </p:sp>
      <p:pic>
        <p:nvPicPr>
          <p:cNvPr id="306" name="Google Shape;306;p34"/>
          <p:cNvPicPr preferRelativeResize="0"/>
          <p:nvPr/>
        </p:nvPicPr>
        <p:blipFill rotWithShape="1">
          <a:blip r:embed="rId5">
            <a:alphaModFix/>
          </a:blip>
          <a:srcRect l="7302" t="49654" r="13234" b="43642"/>
          <a:stretch/>
        </p:blipFill>
        <p:spPr>
          <a:xfrm>
            <a:off x="2651033" y="899804"/>
            <a:ext cx="1118870" cy="577725"/>
          </a:xfrm>
          <a:prstGeom prst="rect">
            <a:avLst/>
          </a:prstGeom>
          <a:noFill/>
          <a:ln>
            <a:noFill/>
          </a:ln>
        </p:spPr>
      </p:pic>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5"/>
          <p:cNvPicPr preferRelativeResize="0"/>
          <p:nvPr/>
        </p:nvPicPr>
        <p:blipFill rotWithShape="1">
          <a:blip r:embed="rId3">
            <a:alphaModFix/>
          </a:blip>
          <a:srcRect/>
          <a:stretch/>
        </p:blipFill>
        <p:spPr>
          <a:xfrm>
            <a:off x="382880" y="1625766"/>
            <a:ext cx="7762313" cy="2946234"/>
          </a:xfrm>
          <a:prstGeom prst="rect">
            <a:avLst/>
          </a:prstGeom>
          <a:noFill/>
          <a:ln>
            <a:noFill/>
          </a:ln>
          <a:effectLst>
            <a:outerShdw blurRad="114300" dist="38100" dir="10800000" algn="r" rotWithShape="0">
              <a:srgbClr val="000000">
                <a:alpha val="36862"/>
              </a:srgbClr>
            </a:outerShdw>
          </a:effectLst>
        </p:spPr>
      </p:pic>
      <p:sp>
        <p:nvSpPr>
          <p:cNvPr id="312" name="Google Shape;312;p35"/>
          <p:cNvSpPr/>
          <p:nvPr/>
        </p:nvSpPr>
        <p:spPr>
          <a:xfrm rot="10800000" flipH="1">
            <a:off x="6733734" y="2272980"/>
            <a:ext cx="5167534" cy="4127819"/>
          </a:xfrm>
          <a:prstGeom prst="roundRect">
            <a:avLst>
              <a:gd name="adj" fmla="val 16667"/>
            </a:avLst>
          </a:prstGeom>
          <a:solidFill>
            <a:schemeClr val="lt1"/>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35"/>
          <p:cNvSpPr/>
          <p:nvPr/>
        </p:nvSpPr>
        <p:spPr>
          <a:xfrm>
            <a:off x="3685927" y="507575"/>
            <a:ext cx="639572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548135"/>
                </a:solidFill>
                <a:latin typeface="Balthazar"/>
                <a:ea typeface="Balthazar"/>
                <a:cs typeface="Balthazar"/>
                <a:sym typeface="Balthazar"/>
              </a:rPr>
              <a:t>College search</a:t>
            </a:r>
            <a:endParaRPr sz="5400" b="1" cap="none">
              <a:solidFill>
                <a:srgbClr val="548135"/>
              </a:solidFill>
              <a:latin typeface="Balthazar"/>
              <a:ea typeface="Balthazar"/>
              <a:cs typeface="Balthazar"/>
              <a:sym typeface="Balthazar"/>
            </a:endParaRPr>
          </a:p>
        </p:txBody>
      </p:sp>
      <p:pic>
        <p:nvPicPr>
          <p:cNvPr id="314" name="Google Shape;314;p35"/>
          <p:cNvPicPr preferRelativeResize="0"/>
          <p:nvPr/>
        </p:nvPicPr>
        <p:blipFill rotWithShape="1">
          <a:blip r:embed="rId4">
            <a:alphaModFix/>
          </a:blip>
          <a:srcRect l="17126" t="20400" r="39724"/>
          <a:stretch/>
        </p:blipFill>
        <p:spPr>
          <a:xfrm>
            <a:off x="7432430" y="2395498"/>
            <a:ext cx="3906131" cy="3784225"/>
          </a:xfrm>
          <a:prstGeom prst="rect">
            <a:avLst/>
          </a:prstGeom>
          <a:noFill/>
          <a:ln>
            <a:noFill/>
          </a:ln>
          <a:effectLst>
            <a:outerShdw blurRad="63500" sx="102000" sy="102000" algn="ctr" rotWithShape="0">
              <a:srgbClr val="000000">
                <a:alpha val="40000"/>
              </a:srgbClr>
            </a:outerShdw>
          </a:effectLst>
        </p:spPr>
      </p:pic>
      <p:pic>
        <p:nvPicPr>
          <p:cNvPr id="315" name="Google Shape;315;p35"/>
          <p:cNvPicPr preferRelativeResize="0"/>
          <p:nvPr/>
        </p:nvPicPr>
        <p:blipFill rotWithShape="1">
          <a:blip r:embed="rId5">
            <a:alphaModFix/>
          </a:blip>
          <a:srcRect l="26565" r="24478"/>
          <a:stretch/>
        </p:blipFill>
        <p:spPr>
          <a:xfrm>
            <a:off x="140677" y="5724473"/>
            <a:ext cx="745588" cy="986894"/>
          </a:xfrm>
          <a:prstGeom prst="rect">
            <a:avLst/>
          </a:prstGeom>
          <a:noFill/>
          <a:ln>
            <a:noFill/>
          </a:ln>
        </p:spPr>
      </p:pic>
      <p:cxnSp>
        <p:nvCxnSpPr>
          <p:cNvPr id="316" name="Google Shape;316;p35"/>
          <p:cNvCxnSpPr/>
          <p:nvPr/>
        </p:nvCxnSpPr>
        <p:spPr>
          <a:xfrm>
            <a:off x="1041009" y="1561413"/>
            <a:ext cx="548640" cy="924477"/>
          </a:xfrm>
          <a:prstGeom prst="straightConnector1">
            <a:avLst/>
          </a:prstGeom>
          <a:noFill/>
          <a:ln w="38100" cap="flat" cmpd="sng">
            <a:solidFill>
              <a:srgbClr val="C00000"/>
            </a:solidFill>
            <a:prstDash val="solid"/>
            <a:miter lim="800000"/>
            <a:headEnd type="none" w="sm" len="sm"/>
            <a:tailEnd type="triangle" w="med" len="med"/>
          </a:ln>
        </p:spPr>
      </p:cxnSp>
      <p:cxnSp>
        <p:nvCxnSpPr>
          <p:cNvPr id="317" name="Google Shape;317;p35"/>
          <p:cNvCxnSpPr/>
          <p:nvPr/>
        </p:nvCxnSpPr>
        <p:spPr>
          <a:xfrm rot="10800000" flipH="1">
            <a:off x="2707242" y="1945262"/>
            <a:ext cx="296998" cy="425182"/>
          </a:xfrm>
          <a:prstGeom prst="straightConnector1">
            <a:avLst/>
          </a:prstGeom>
          <a:noFill/>
          <a:ln w="38100" cap="flat" cmpd="sng">
            <a:solidFill>
              <a:srgbClr val="C00000"/>
            </a:solidFill>
            <a:prstDash val="solid"/>
            <a:miter lim="800000"/>
            <a:headEnd type="none" w="sm" len="sm"/>
            <a:tailEnd type="triangle" w="med" len="med"/>
          </a:ln>
        </p:spPr>
      </p:cxnSp>
      <p:cxnSp>
        <p:nvCxnSpPr>
          <p:cNvPr id="318" name="Google Shape;318;p35"/>
          <p:cNvCxnSpPr/>
          <p:nvPr/>
        </p:nvCxnSpPr>
        <p:spPr>
          <a:xfrm rot="10800000" flipH="1">
            <a:off x="4121833" y="1980139"/>
            <a:ext cx="348527" cy="415359"/>
          </a:xfrm>
          <a:prstGeom prst="straightConnector1">
            <a:avLst/>
          </a:prstGeom>
          <a:noFill/>
          <a:ln w="38100" cap="flat" cmpd="sng">
            <a:solidFill>
              <a:srgbClr val="C00000"/>
            </a:solidFill>
            <a:prstDash val="solid"/>
            <a:miter lim="800000"/>
            <a:headEnd type="none" w="sm" len="sm"/>
            <a:tailEnd type="triangle" w="med" len="med"/>
          </a:ln>
        </p:spPr>
      </p:cxnSp>
      <p:cxnSp>
        <p:nvCxnSpPr>
          <p:cNvPr id="319" name="Google Shape;319;p35"/>
          <p:cNvCxnSpPr/>
          <p:nvPr/>
        </p:nvCxnSpPr>
        <p:spPr>
          <a:xfrm rot="10800000" flipH="1">
            <a:off x="5628685" y="2016655"/>
            <a:ext cx="348527" cy="415359"/>
          </a:xfrm>
          <a:prstGeom prst="straightConnector1">
            <a:avLst/>
          </a:prstGeom>
          <a:noFill/>
          <a:ln w="38100" cap="flat" cmpd="sng">
            <a:solidFill>
              <a:srgbClr val="C00000"/>
            </a:solidFill>
            <a:prstDash val="solid"/>
            <a:miter lim="800000"/>
            <a:headEnd type="none" w="sm" len="sm"/>
            <a:tailEnd type="triangle" w="med" len="med"/>
          </a:ln>
        </p:spPr>
      </p:cxnSp>
      <p:pic>
        <p:nvPicPr>
          <p:cNvPr id="320" name="Google Shape;320;p35"/>
          <p:cNvPicPr preferRelativeResize="0"/>
          <p:nvPr/>
        </p:nvPicPr>
        <p:blipFill rotWithShape="1">
          <a:blip r:embed="rId6">
            <a:alphaModFix/>
          </a:blip>
          <a:srcRect l="7302" t="49654" r="13234" b="43642"/>
          <a:stretch/>
        </p:blipFill>
        <p:spPr>
          <a:xfrm>
            <a:off x="2567057" y="727002"/>
            <a:ext cx="1118870" cy="577725"/>
          </a:xfrm>
          <a:prstGeom prst="rect">
            <a:avLst/>
          </a:prstGeom>
          <a:noFill/>
          <a:ln>
            <a:noFill/>
          </a:ln>
        </p:spPr>
      </p:pic>
      <p:pic>
        <p:nvPicPr>
          <p:cNvPr id="321" name="Google Shape;321;p35"/>
          <p:cNvPicPr preferRelativeResize="0"/>
          <p:nvPr/>
        </p:nvPicPr>
        <p:blipFill rotWithShape="1">
          <a:blip r:embed="rId7">
            <a:alphaModFix/>
          </a:blip>
          <a:srcRect/>
          <a:stretch/>
        </p:blipFill>
        <p:spPr>
          <a:xfrm>
            <a:off x="771525" y="4891496"/>
            <a:ext cx="6457071" cy="1226527"/>
          </a:xfrm>
          <a:prstGeom prst="rect">
            <a:avLst/>
          </a:prstGeom>
          <a:noFill/>
          <a:ln>
            <a:noFill/>
          </a:ln>
          <a:effectLst>
            <a:outerShdw blurRad="63500" sx="102000" sy="102000" algn="ctr" rotWithShape="0">
              <a:srgbClr val="000000">
                <a:alpha val="40000"/>
              </a:srgbClr>
            </a:outerShdw>
          </a:effectLst>
        </p:spPr>
      </p:pic>
      <p:cxnSp>
        <p:nvCxnSpPr>
          <p:cNvPr id="322" name="Google Shape;322;p35"/>
          <p:cNvCxnSpPr/>
          <p:nvPr/>
        </p:nvCxnSpPr>
        <p:spPr>
          <a:xfrm rot="10800000" flipH="1">
            <a:off x="455814" y="5097003"/>
            <a:ext cx="427589" cy="307974"/>
          </a:xfrm>
          <a:prstGeom prst="straightConnector1">
            <a:avLst/>
          </a:prstGeom>
          <a:noFill/>
          <a:ln w="38100" cap="flat" cmpd="sng">
            <a:solidFill>
              <a:srgbClr val="C00000"/>
            </a:solidFill>
            <a:prstDash val="solid"/>
            <a:miter lim="800000"/>
            <a:headEnd type="none" w="sm" len="sm"/>
            <a:tailEnd type="triangle" w="med" len="med"/>
          </a:ln>
        </p:spPr>
      </p:cxnSp>
      <p:cxnSp>
        <p:nvCxnSpPr>
          <p:cNvPr id="323" name="Google Shape;323;p35"/>
          <p:cNvCxnSpPr/>
          <p:nvPr/>
        </p:nvCxnSpPr>
        <p:spPr>
          <a:xfrm rot="10800000" flipH="1">
            <a:off x="3864694" y="5834229"/>
            <a:ext cx="296998" cy="425182"/>
          </a:xfrm>
          <a:prstGeom prst="straightConnector1">
            <a:avLst/>
          </a:prstGeom>
          <a:noFill/>
          <a:ln w="38100" cap="flat" cmpd="sng">
            <a:solidFill>
              <a:srgbClr val="C00000"/>
            </a:solidFill>
            <a:prstDash val="solid"/>
            <a:miter lim="800000"/>
            <a:headEnd type="none" w="sm" len="sm"/>
            <a:tailEnd type="triangle" w="med" len="med"/>
          </a:ln>
        </p:spPr>
      </p:cxnSp>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6"/>
          <p:cNvPicPr preferRelativeResize="0"/>
          <p:nvPr/>
        </p:nvPicPr>
        <p:blipFill rotWithShape="1">
          <a:blip r:embed="rId3">
            <a:alphaModFix/>
          </a:blip>
          <a:srcRect/>
          <a:stretch/>
        </p:blipFill>
        <p:spPr>
          <a:xfrm>
            <a:off x="675058" y="395064"/>
            <a:ext cx="914591" cy="6152701"/>
          </a:xfrm>
          <a:prstGeom prst="rect">
            <a:avLst/>
          </a:prstGeom>
          <a:noFill/>
          <a:ln>
            <a:noFill/>
          </a:ln>
        </p:spPr>
      </p:pic>
      <p:pic>
        <p:nvPicPr>
          <p:cNvPr id="329" name="Google Shape;329;p36"/>
          <p:cNvPicPr preferRelativeResize="0"/>
          <p:nvPr/>
        </p:nvPicPr>
        <p:blipFill rotWithShape="1">
          <a:blip r:embed="rId4">
            <a:alphaModFix/>
          </a:blip>
          <a:srcRect/>
          <a:stretch/>
        </p:blipFill>
        <p:spPr>
          <a:xfrm>
            <a:off x="3019449" y="2599645"/>
            <a:ext cx="7001852" cy="962159"/>
          </a:xfrm>
          <a:prstGeom prst="rect">
            <a:avLst/>
          </a:prstGeom>
          <a:noFill/>
          <a:ln>
            <a:noFill/>
          </a:ln>
        </p:spPr>
      </p:pic>
      <p:pic>
        <p:nvPicPr>
          <p:cNvPr id="330" name="Google Shape;330;p36"/>
          <p:cNvPicPr preferRelativeResize="0"/>
          <p:nvPr/>
        </p:nvPicPr>
        <p:blipFill rotWithShape="1">
          <a:blip r:embed="rId5">
            <a:alphaModFix/>
          </a:blip>
          <a:srcRect/>
          <a:stretch/>
        </p:blipFill>
        <p:spPr>
          <a:xfrm>
            <a:off x="3147725" y="3727893"/>
            <a:ext cx="7468642" cy="981212"/>
          </a:xfrm>
          <a:prstGeom prst="rect">
            <a:avLst/>
          </a:prstGeom>
          <a:noFill/>
          <a:ln>
            <a:noFill/>
          </a:ln>
        </p:spPr>
      </p:pic>
      <p:pic>
        <p:nvPicPr>
          <p:cNvPr id="331" name="Google Shape;331;p36"/>
          <p:cNvPicPr preferRelativeResize="0"/>
          <p:nvPr/>
        </p:nvPicPr>
        <p:blipFill rotWithShape="1">
          <a:blip r:embed="rId6">
            <a:alphaModFix/>
          </a:blip>
          <a:srcRect/>
          <a:stretch/>
        </p:blipFill>
        <p:spPr>
          <a:xfrm>
            <a:off x="4028910" y="4875194"/>
            <a:ext cx="5706271" cy="1143160"/>
          </a:xfrm>
          <a:prstGeom prst="rect">
            <a:avLst/>
          </a:prstGeom>
          <a:noFill/>
          <a:ln>
            <a:noFill/>
          </a:ln>
        </p:spPr>
      </p:pic>
      <p:pic>
        <p:nvPicPr>
          <p:cNvPr id="332" name="Google Shape;332;p36"/>
          <p:cNvPicPr preferRelativeResize="0"/>
          <p:nvPr/>
        </p:nvPicPr>
        <p:blipFill rotWithShape="1">
          <a:blip r:embed="rId7">
            <a:alphaModFix/>
          </a:blip>
          <a:srcRect t="35321"/>
          <a:stretch/>
        </p:blipFill>
        <p:spPr>
          <a:xfrm>
            <a:off x="4839287" y="809484"/>
            <a:ext cx="3559126" cy="854668"/>
          </a:xfrm>
          <a:prstGeom prst="rect">
            <a:avLst/>
          </a:prstGeom>
          <a:noFill/>
          <a:ln>
            <a:noFill/>
          </a:ln>
        </p:spPr>
      </p:pic>
      <p:sp>
        <p:nvSpPr>
          <p:cNvPr id="333" name="Google Shape;333;p36"/>
          <p:cNvSpPr/>
          <p:nvPr/>
        </p:nvSpPr>
        <p:spPr>
          <a:xfrm rot="3534951">
            <a:off x="1722980" y="3442306"/>
            <a:ext cx="484632" cy="978408"/>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36"/>
          <p:cNvSpPr/>
          <p:nvPr/>
        </p:nvSpPr>
        <p:spPr>
          <a:xfrm>
            <a:off x="5036234" y="3727893"/>
            <a:ext cx="336217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36"/>
          <p:cNvSpPr/>
          <p:nvPr/>
        </p:nvSpPr>
        <p:spPr>
          <a:xfrm>
            <a:off x="5036234" y="4911717"/>
            <a:ext cx="336217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7"/>
          <p:cNvSpPr txBox="1"/>
          <p:nvPr/>
        </p:nvSpPr>
        <p:spPr>
          <a:xfrm>
            <a:off x="1524000" y="1122363"/>
            <a:ext cx="9144000" cy="2387700"/>
          </a:xfrm>
          <a:prstGeom prst="rect">
            <a:avLst/>
          </a:prstGeom>
          <a:noFill/>
          <a:ln>
            <a:noFill/>
          </a:ln>
        </p:spPr>
        <p:txBody>
          <a:bodyPr spcFirstLastPara="1" wrap="square" lIns="91425" tIns="45700" rIns="91425" bIns="45700" anchor="b" anchorCtr="0">
            <a:normAutofit lnSpcReduction="10000"/>
          </a:bodyPr>
          <a:lstStyle/>
          <a:p>
            <a:pPr marL="0" lvl="0" indent="0" algn="ctr" rtl="0">
              <a:lnSpc>
                <a:spcPct val="90000"/>
              </a:lnSpc>
              <a:spcBef>
                <a:spcPts val="0"/>
              </a:spcBef>
              <a:spcAft>
                <a:spcPts val="0"/>
              </a:spcAft>
              <a:buNone/>
            </a:pPr>
            <a:r>
              <a:rPr lang="en-US" sz="6000" b="1">
                <a:solidFill>
                  <a:schemeClr val="accent5"/>
                </a:solidFill>
                <a:latin typeface="Calibri"/>
                <a:ea typeface="Calibri"/>
                <a:cs typeface="Calibri"/>
                <a:sym typeface="Calibri"/>
              </a:rPr>
              <a:t>Plano ISD  College Night</a:t>
            </a:r>
            <a:endParaRPr sz="6000" b="1">
              <a:solidFill>
                <a:schemeClr val="accent5"/>
              </a:solidFill>
              <a:latin typeface="Calibri"/>
              <a:ea typeface="Calibri"/>
              <a:cs typeface="Calibri"/>
              <a:sym typeface="Calibri"/>
            </a:endParaRPr>
          </a:p>
          <a:p>
            <a:pPr marL="0" lvl="0" indent="0" algn="ctr" rtl="0">
              <a:lnSpc>
                <a:spcPct val="90000"/>
              </a:lnSpc>
              <a:spcBef>
                <a:spcPts val="0"/>
              </a:spcBef>
              <a:spcAft>
                <a:spcPts val="0"/>
              </a:spcAft>
              <a:buNone/>
            </a:pPr>
            <a:r>
              <a:rPr lang="en-US" sz="6000" b="1">
                <a:solidFill>
                  <a:schemeClr val="accent5"/>
                </a:solidFill>
                <a:latin typeface="Calibri"/>
                <a:ea typeface="Calibri"/>
                <a:cs typeface="Calibri"/>
                <a:sym typeface="Calibri"/>
              </a:rPr>
              <a:t>Sept. 16, 2024 @ 6:00pm</a:t>
            </a:r>
            <a:endParaRPr sz="6000" b="1">
              <a:solidFill>
                <a:schemeClr val="accent5"/>
              </a:solidFill>
              <a:latin typeface="Calibri"/>
              <a:ea typeface="Calibri"/>
              <a:cs typeface="Calibri"/>
              <a:sym typeface="Calibri"/>
            </a:endParaRPr>
          </a:p>
          <a:p>
            <a:pPr marL="0" lvl="0" indent="0" algn="ctr" rtl="0">
              <a:lnSpc>
                <a:spcPct val="90000"/>
              </a:lnSpc>
              <a:spcBef>
                <a:spcPts val="0"/>
              </a:spcBef>
              <a:spcAft>
                <a:spcPts val="0"/>
              </a:spcAft>
              <a:buNone/>
            </a:pPr>
            <a:r>
              <a:rPr lang="en-US" sz="6000" b="1">
                <a:solidFill>
                  <a:schemeClr val="accent5"/>
                </a:solidFill>
                <a:latin typeface="Calibri"/>
                <a:ea typeface="Calibri"/>
                <a:cs typeface="Calibri"/>
                <a:sym typeface="Calibri"/>
              </a:rPr>
              <a:t>Plano Events Center</a:t>
            </a:r>
            <a:endParaRPr sz="6000" b="1">
              <a:solidFill>
                <a:schemeClr val="accent5"/>
              </a:solidFill>
              <a:latin typeface="Calibri"/>
              <a:ea typeface="Calibri"/>
              <a:cs typeface="Calibri"/>
              <a:sym typeface="Calibri"/>
            </a:endParaRPr>
          </a:p>
        </p:txBody>
      </p:sp>
      <p:sp>
        <p:nvSpPr>
          <p:cNvPr id="341" name="Google Shape;341;p37"/>
          <p:cNvSpPr txBo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None/>
            </a:pPr>
            <a:r>
              <a:rPr lang="en-US" sz="2400">
                <a:solidFill>
                  <a:srgbClr val="000000"/>
                </a:solidFill>
                <a:latin typeface="Calibri"/>
                <a:ea typeface="Calibri"/>
                <a:cs typeface="Calibri"/>
                <a:sym typeface="Calibri"/>
              </a:rPr>
              <a:t>Over 200 colleges and universities</a:t>
            </a:r>
            <a:endParaRPr sz="2400">
              <a:solidFill>
                <a:srgbClr val="000000"/>
              </a:solidFill>
              <a:latin typeface="Calibri"/>
              <a:ea typeface="Calibri"/>
              <a:cs typeface="Calibri"/>
              <a:sym typeface="Calibri"/>
            </a:endParaRPr>
          </a:p>
          <a:p>
            <a:pPr marL="0" lvl="0" indent="0" algn="ctr" rtl="0">
              <a:lnSpc>
                <a:spcPct val="90000"/>
              </a:lnSpc>
              <a:spcBef>
                <a:spcPts val="1000"/>
              </a:spcBef>
              <a:spcAft>
                <a:spcPts val="0"/>
              </a:spcAft>
              <a:buNone/>
            </a:pPr>
            <a:r>
              <a:rPr lang="en-US" sz="2400">
                <a:solidFill>
                  <a:srgbClr val="000000"/>
                </a:solidFill>
                <a:latin typeface="Calibri"/>
                <a:ea typeface="Calibri"/>
                <a:cs typeface="Calibri"/>
                <a:sym typeface="Calibri"/>
              </a:rPr>
              <a:t>Programs</a:t>
            </a:r>
            <a:endParaRPr sz="2400">
              <a:solidFill>
                <a:srgbClr val="000000"/>
              </a:solidFill>
              <a:latin typeface="Calibri"/>
              <a:ea typeface="Calibri"/>
              <a:cs typeface="Calibri"/>
              <a:sym typeface="Calibri"/>
            </a:endParaRPr>
          </a:p>
          <a:p>
            <a:pPr marL="0" lvl="0" indent="0" algn="ctr" rtl="0">
              <a:lnSpc>
                <a:spcPct val="90000"/>
              </a:lnSpc>
              <a:spcBef>
                <a:spcPts val="1000"/>
              </a:spcBef>
              <a:spcAft>
                <a:spcPts val="0"/>
              </a:spcAft>
              <a:buNone/>
            </a:pPr>
            <a:r>
              <a:rPr lang="en-US" sz="2400">
                <a:solidFill>
                  <a:srgbClr val="000000"/>
                </a:solidFill>
                <a:latin typeface="Calibri"/>
                <a:ea typeface="Calibri"/>
                <a:cs typeface="Calibri"/>
                <a:sym typeface="Calibri"/>
              </a:rPr>
              <a:t>FAFSA/TASFA  &amp; Scholarship Informational</a:t>
            </a:r>
            <a:endParaRPr sz="24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8"/>
          <p:cNvSpPr txBox="1"/>
          <p:nvPr/>
        </p:nvSpPr>
        <p:spPr>
          <a:xfrm>
            <a:off x="1524000" y="1112742"/>
            <a:ext cx="9144000" cy="890700"/>
          </a:xfrm>
          <a:prstGeom prst="rect">
            <a:avLst/>
          </a:prstGeom>
          <a:noFill/>
          <a:ln>
            <a:noFill/>
          </a:ln>
        </p:spPr>
        <p:txBody>
          <a:bodyPr spcFirstLastPara="1" wrap="square" lIns="91425" tIns="45700" rIns="91425" bIns="45700" anchor="b" anchorCtr="0">
            <a:normAutofit fontScale="92500" lnSpcReduction="20000"/>
          </a:bodyPr>
          <a:lstStyle/>
          <a:p>
            <a:pPr marL="0" lvl="0" indent="0" algn="ctr" rtl="0">
              <a:lnSpc>
                <a:spcPct val="115000"/>
              </a:lnSpc>
              <a:spcBef>
                <a:spcPts val="1200"/>
              </a:spcBef>
              <a:spcAft>
                <a:spcPts val="1200"/>
              </a:spcAft>
              <a:buNone/>
            </a:pPr>
            <a:r>
              <a:rPr lang="en-US" sz="3800">
                <a:solidFill>
                  <a:schemeClr val="dk1"/>
                </a:solidFill>
              </a:rPr>
              <a:t>      </a:t>
            </a:r>
            <a:r>
              <a:rPr lang="en-US" sz="5508" b="1">
                <a:solidFill>
                  <a:schemeClr val="accent5"/>
                </a:solidFill>
              </a:rPr>
              <a:t>Upcoming Senior Webinar</a:t>
            </a:r>
            <a:endParaRPr sz="7708" b="1">
              <a:solidFill>
                <a:schemeClr val="accent5"/>
              </a:solidFill>
              <a:latin typeface="Calibri"/>
              <a:ea typeface="Calibri"/>
              <a:cs typeface="Calibri"/>
              <a:sym typeface="Calibri"/>
            </a:endParaRPr>
          </a:p>
        </p:txBody>
      </p:sp>
      <p:sp>
        <p:nvSpPr>
          <p:cNvPr id="348" name="Google Shape;348;p38"/>
          <p:cNvSpPr txBox="1"/>
          <p:nvPr/>
        </p:nvSpPr>
        <p:spPr>
          <a:xfrm>
            <a:off x="1654675" y="2258875"/>
            <a:ext cx="8878800" cy="4011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688"/>
              <a:buNone/>
            </a:pPr>
            <a:r>
              <a:rPr lang="en-US" sz="2360" b="1">
                <a:solidFill>
                  <a:schemeClr val="dk1"/>
                </a:solidFill>
              </a:rPr>
              <a:t> </a:t>
            </a:r>
            <a:endParaRPr sz="2360">
              <a:solidFill>
                <a:schemeClr val="dk1"/>
              </a:solidFill>
            </a:endParaRPr>
          </a:p>
          <a:p>
            <a:pPr marL="0" lvl="0" indent="0" algn="l" rtl="0">
              <a:lnSpc>
                <a:spcPct val="95000"/>
              </a:lnSpc>
              <a:spcBef>
                <a:spcPts val="1200"/>
              </a:spcBef>
              <a:spcAft>
                <a:spcPts val="0"/>
              </a:spcAft>
              <a:buSzPts val="688"/>
              <a:buNone/>
            </a:pPr>
            <a:r>
              <a:rPr lang="en-US" sz="2960" b="1">
                <a:solidFill>
                  <a:schemeClr val="dk1"/>
                </a:solidFill>
              </a:rPr>
              <a:t>Senior</a:t>
            </a:r>
            <a:r>
              <a:rPr lang="en-US" sz="2960">
                <a:solidFill>
                  <a:schemeClr val="dk1"/>
                </a:solidFill>
              </a:rPr>
              <a:t> </a:t>
            </a:r>
            <a:r>
              <a:rPr lang="en-US" sz="2960" b="1">
                <a:solidFill>
                  <a:schemeClr val="dk1"/>
                </a:solidFill>
              </a:rPr>
              <a:t>Webinar</a:t>
            </a:r>
            <a:r>
              <a:rPr lang="en-US" sz="2360">
                <a:solidFill>
                  <a:schemeClr val="dk1"/>
                </a:solidFill>
              </a:rPr>
              <a:t>  - Tuesday, Sept. 10th @ 6:30 pm </a:t>
            </a:r>
            <a:endParaRPr sz="2360">
              <a:solidFill>
                <a:schemeClr val="dk1"/>
              </a:solidFill>
            </a:endParaRPr>
          </a:p>
          <a:p>
            <a:pPr marL="0" lvl="0" indent="0" algn="l" rtl="0">
              <a:lnSpc>
                <a:spcPct val="95000"/>
              </a:lnSpc>
              <a:spcBef>
                <a:spcPts val="1200"/>
              </a:spcBef>
              <a:spcAft>
                <a:spcPts val="0"/>
              </a:spcAft>
              <a:buSzPts val="688"/>
              <a:buNone/>
            </a:pPr>
            <a:endParaRPr sz="2360">
              <a:solidFill>
                <a:schemeClr val="dk1"/>
              </a:solidFill>
            </a:endParaRPr>
          </a:p>
          <a:p>
            <a:pPr marL="0" lvl="0" indent="0" algn="l" rtl="0">
              <a:lnSpc>
                <a:spcPct val="95000"/>
              </a:lnSpc>
              <a:spcBef>
                <a:spcPts val="1200"/>
              </a:spcBef>
              <a:spcAft>
                <a:spcPts val="0"/>
              </a:spcAft>
              <a:buSzPts val="688"/>
              <a:buNone/>
            </a:pPr>
            <a:r>
              <a:rPr lang="en-US" sz="2360">
                <a:solidFill>
                  <a:schemeClr val="dk1"/>
                </a:solidFill>
              </a:rPr>
              <a:t>“</a:t>
            </a:r>
            <a:r>
              <a:rPr lang="en-US" sz="2360" b="1">
                <a:solidFill>
                  <a:schemeClr val="dk1"/>
                </a:solidFill>
              </a:rPr>
              <a:t>A Senior’s Roadmap to the Year Ahead”</a:t>
            </a:r>
            <a:endParaRPr sz="2360" b="1">
              <a:solidFill>
                <a:schemeClr val="dk1"/>
              </a:solidFill>
            </a:endParaRPr>
          </a:p>
          <a:p>
            <a:pPr marL="0" lvl="0" indent="0" algn="l" rtl="0">
              <a:lnSpc>
                <a:spcPct val="95000"/>
              </a:lnSpc>
              <a:spcBef>
                <a:spcPts val="1200"/>
              </a:spcBef>
              <a:spcAft>
                <a:spcPts val="0"/>
              </a:spcAft>
              <a:buSzPts val="688"/>
              <a:buNone/>
            </a:pPr>
            <a:r>
              <a:rPr lang="en-US" sz="2360">
                <a:solidFill>
                  <a:schemeClr val="dk1"/>
                </a:solidFill>
              </a:rPr>
              <a:t>	Overwhelmed by the seemingly countless essays and applications? Unsure how to stand out and unclear on the timelines for financial aid, scholarships, and interviews? Ensure that you are on track for one of the most important years of your life.</a:t>
            </a:r>
            <a:endParaRPr sz="2360">
              <a:solidFill>
                <a:schemeClr val="dk1"/>
              </a:solidFill>
            </a:endParaRPr>
          </a:p>
          <a:p>
            <a:pPr marL="0" lvl="0" indent="0" algn="l" rtl="0">
              <a:lnSpc>
                <a:spcPct val="95000"/>
              </a:lnSpc>
              <a:spcBef>
                <a:spcPts val="1200"/>
              </a:spcBef>
              <a:spcAft>
                <a:spcPts val="0"/>
              </a:spcAft>
              <a:buSzPts val="688"/>
              <a:buNone/>
            </a:pPr>
            <a:endParaRPr sz="2360">
              <a:solidFill>
                <a:schemeClr val="dk1"/>
              </a:solidFill>
            </a:endParaRPr>
          </a:p>
          <a:p>
            <a:pPr marL="0" lvl="0" indent="0" algn="l" rtl="0">
              <a:lnSpc>
                <a:spcPct val="95000"/>
              </a:lnSpc>
              <a:spcBef>
                <a:spcPts val="1200"/>
              </a:spcBef>
              <a:spcAft>
                <a:spcPts val="0"/>
              </a:spcAft>
              <a:buSzPts val="688"/>
              <a:buNone/>
            </a:pPr>
            <a:endParaRPr sz="2360">
              <a:solidFill>
                <a:schemeClr val="dk1"/>
              </a:solidFill>
            </a:endParaRPr>
          </a:p>
          <a:p>
            <a:pPr marL="0" lvl="0" indent="0" algn="ctr" rtl="0">
              <a:lnSpc>
                <a:spcPct val="70000"/>
              </a:lnSpc>
              <a:spcBef>
                <a:spcPts val="1200"/>
              </a:spcBef>
              <a:spcAft>
                <a:spcPts val="0"/>
              </a:spcAft>
              <a:buClr>
                <a:schemeClr val="dk1"/>
              </a:buClr>
              <a:buSzPts val="688"/>
              <a:buFont typeface="Arial"/>
              <a:buNone/>
            </a:pPr>
            <a:endParaRPr sz="375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ctrTitle"/>
          </p:nvPr>
        </p:nvSpPr>
        <p:spPr>
          <a:xfrm>
            <a:off x="523974" y="2016141"/>
            <a:ext cx="4538241" cy="2424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Balthazar"/>
              <a:buNone/>
            </a:pPr>
            <a:r>
              <a:rPr lang="en-US" sz="4400" b="1">
                <a:solidFill>
                  <a:srgbClr val="FFFFFF"/>
                </a:solidFill>
                <a:latin typeface="Balthazar"/>
                <a:ea typeface="Balthazar"/>
                <a:cs typeface="Balthazar"/>
                <a:sym typeface="Balthazar"/>
              </a:rPr>
              <a:t>Where to locate resources</a:t>
            </a:r>
            <a:endParaRPr/>
          </a:p>
        </p:txBody>
      </p:sp>
      <p:sp>
        <p:nvSpPr>
          <p:cNvPr id="354" name="Google Shape;354;p39"/>
          <p:cNvSpPr txBox="1">
            <a:spLocks noGrp="1"/>
          </p:cNvSpPr>
          <p:nvPr>
            <p:ph type="subTitle" idx="1"/>
          </p:nvPr>
        </p:nvSpPr>
        <p:spPr>
          <a:xfrm>
            <a:off x="1259318" y="3748368"/>
            <a:ext cx="3962347" cy="131509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000" b="1"/>
              <a:t>Plano West Counseling webpage</a:t>
            </a:r>
            <a:endParaRPr/>
          </a:p>
          <a:p>
            <a:pPr marL="0" lvl="0" indent="0" algn="l" rtl="0">
              <a:lnSpc>
                <a:spcPct val="90000"/>
              </a:lnSpc>
              <a:spcBef>
                <a:spcPts val="1000"/>
              </a:spcBef>
              <a:spcAft>
                <a:spcPts val="0"/>
              </a:spcAft>
              <a:buClr>
                <a:schemeClr val="dk1"/>
              </a:buClr>
              <a:buSzPct val="100000"/>
              <a:buNone/>
            </a:pPr>
            <a:r>
              <a:rPr lang="en-US" sz="2000"/>
              <a:t> </a:t>
            </a:r>
            <a:r>
              <a:rPr lang="en-US" sz="2000" u="sng">
                <a:solidFill>
                  <a:schemeClr val="hlink"/>
                </a:solidFill>
                <a:hlinkClick r:id="rId3"/>
              </a:rPr>
              <a:t>https://www.pisd.edu/Page/6304</a:t>
            </a:r>
            <a:endParaRPr sz="2000"/>
          </a:p>
          <a:p>
            <a:pPr marL="0" lvl="0" indent="0" algn="l" rtl="0">
              <a:lnSpc>
                <a:spcPct val="90000"/>
              </a:lnSpc>
              <a:spcBef>
                <a:spcPts val="1000"/>
              </a:spcBef>
              <a:spcAft>
                <a:spcPts val="0"/>
              </a:spcAft>
              <a:buClr>
                <a:schemeClr val="dk1"/>
              </a:buClr>
              <a:buSzPct val="100000"/>
              <a:buNone/>
            </a:pPr>
            <a:endParaRPr sz="2000"/>
          </a:p>
          <a:p>
            <a:pPr marL="0" lvl="0" indent="0" algn="l" rtl="0">
              <a:lnSpc>
                <a:spcPct val="90000"/>
              </a:lnSpc>
              <a:spcBef>
                <a:spcPts val="1000"/>
              </a:spcBef>
              <a:spcAft>
                <a:spcPts val="0"/>
              </a:spcAft>
              <a:buClr>
                <a:schemeClr val="dk1"/>
              </a:buClr>
              <a:buSzPct val="100000"/>
              <a:buNone/>
            </a:pPr>
            <a:endParaRPr sz="2000"/>
          </a:p>
        </p:txBody>
      </p:sp>
      <p:sp>
        <p:nvSpPr>
          <p:cNvPr id="355" name="Google Shape;355;p39"/>
          <p:cNvSpPr/>
          <p:nvPr/>
        </p:nvSpPr>
        <p:spPr>
          <a:xfrm>
            <a:off x="8672251" y="2754683"/>
            <a:ext cx="2906565"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Plano </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West </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Senior High School</a:t>
            </a:r>
            <a:endParaRPr sz="2800" b="0" cap="none">
              <a:solidFill>
                <a:schemeClr val="dk1"/>
              </a:solidFill>
              <a:latin typeface="Calibri"/>
              <a:ea typeface="Calibri"/>
              <a:cs typeface="Calibri"/>
              <a:sym typeface="Calibri"/>
            </a:endParaRPr>
          </a:p>
        </p:txBody>
      </p:sp>
      <p:sp>
        <p:nvSpPr>
          <p:cNvPr id="356" name="Google Shape;356;p39"/>
          <p:cNvSpPr/>
          <p:nvPr/>
        </p:nvSpPr>
        <p:spPr>
          <a:xfrm>
            <a:off x="8743041" y="4036581"/>
            <a:ext cx="28357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https://www.pisd.edu/pwsh</a:t>
            </a:r>
            <a:endParaRPr sz="1800">
              <a:solidFill>
                <a:schemeClr val="dk1"/>
              </a:solidFill>
              <a:latin typeface="Calibri"/>
              <a:ea typeface="Calibri"/>
              <a:cs typeface="Calibri"/>
              <a:sym typeface="Calibri"/>
            </a:endParaRPr>
          </a:p>
        </p:txBody>
      </p:sp>
      <p:pic>
        <p:nvPicPr>
          <p:cNvPr id="357" name="Google Shape;357;p39"/>
          <p:cNvPicPr preferRelativeResize="0"/>
          <p:nvPr/>
        </p:nvPicPr>
        <p:blipFill rotWithShape="1">
          <a:blip r:embed="rId5">
            <a:alphaModFix/>
          </a:blip>
          <a:srcRect/>
          <a:stretch/>
        </p:blipFill>
        <p:spPr>
          <a:xfrm>
            <a:off x="1259319" y="4501286"/>
            <a:ext cx="10745700" cy="2219635"/>
          </a:xfrm>
          <a:prstGeom prst="rect">
            <a:avLst/>
          </a:prstGeom>
          <a:noFill/>
          <a:ln>
            <a:noFill/>
          </a:ln>
        </p:spPr>
      </p:pic>
      <p:sp>
        <p:nvSpPr>
          <p:cNvPr id="358" name="Google Shape;358;p39"/>
          <p:cNvSpPr/>
          <p:nvPr/>
        </p:nvSpPr>
        <p:spPr>
          <a:xfrm rot="2784240">
            <a:off x="7946939" y="3621657"/>
            <a:ext cx="384162" cy="1302278"/>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39"/>
          <p:cNvSpPr/>
          <p:nvPr/>
        </p:nvSpPr>
        <p:spPr>
          <a:xfrm>
            <a:off x="1073976" y="642196"/>
            <a:ext cx="5526641"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Balthazar"/>
                <a:ea typeface="Balthazar"/>
                <a:cs typeface="Balthazar"/>
                <a:sym typeface="Balthazar"/>
              </a:rPr>
              <a:t>Resources</a:t>
            </a:r>
            <a:endParaRPr/>
          </a:p>
          <a:p>
            <a:pPr marL="0" marR="0" lvl="0" indent="0" algn="l" rtl="0">
              <a:spcBef>
                <a:spcPts val="0"/>
              </a:spcBef>
              <a:spcAft>
                <a:spcPts val="0"/>
              </a:spcAft>
              <a:buNone/>
            </a:pPr>
            <a:r>
              <a:rPr lang="en-US" sz="2000" b="1">
                <a:solidFill>
                  <a:schemeClr val="dk1"/>
                </a:solidFill>
                <a:latin typeface="Balthazar"/>
                <a:ea typeface="Balthazar"/>
                <a:cs typeface="Balthazar"/>
                <a:sym typeface="Balthazar"/>
              </a:rPr>
              <a:t>College, Career &amp; Military Planning</a:t>
            </a:r>
            <a:endParaRPr/>
          </a:p>
          <a:p>
            <a:pPr marL="0" marR="0" lvl="0" indent="0" algn="l" rtl="0">
              <a:spcBef>
                <a:spcPts val="0"/>
              </a:spcBef>
              <a:spcAft>
                <a:spcPts val="0"/>
              </a:spcAft>
              <a:buNone/>
            </a:pPr>
            <a:r>
              <a:rPr lang="en-US" sz="2000" b="1" cap="none">
                <a:solidFill>
                  <a:schemeClr val="dk1"/>
                </a:solidFill>
                <a:latin typeface="Balthazar"/>
                <a:ea typeface="Balthazar"/>
                <a:cs typeface="Balthazar"/>
                <a:sym typeface="Balthazar"/>
              </a:rPr>
              <a:t>SchooLinks</a:t>
            </a:r>
            <a:endParaRPr sz="2000" b="1" cap="none">
              <a:solidFill>
                <a:schemeClr val="dk1"/>
              </a:solidFill>
              <a:latin typeface="Balthazar"/>
              <a:ea typeface="Balthazar"/>
              <a:cs typeface="Balthazar"/>
              <a:sym typeface="Balthazar"/>
            </a:endParaRPr>
          </a:p>
        </p:txBody>
      </p:sp>
      <p:pic>
        <p:nvPicPr>
          <p:cNvPr id="360" name="Google Shape;360;p39"/>
          <p:cNvPicPr preferRelativeResize="0"/>
          <p:nvPr/>
        </p:nvPicPr>
        <p:blipFill rotWithShape="1">
          <a:blip r:embed="rId6">
            <a:alphaModFix/>
          </a:blip>
          <a:srcRect/>
          <a:stretch/>
        </p:blipFill>
        <p:spPr>
          <a:xfrm>
            <a:off x="8139020" y="439360"/>
            <a:ext cx="2657846" cy="2143424"/>
          </a:xfrm>
          <a:prstGeom prst="rect">
            <a:avLst/>
          </a:prstGeom>
          <a:noFill/>
          <a:ln>
            <a:noFill/>
          </a:ln>
        </p:spPr>
      </p:pic>
    </p:spTree>
  </p:cSld>
  <p:clrMapOvr>
    <a:masterClrMapping/>
  </p:clrMapOvr>
  <p:transition spd="med">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0" descr="Image result for plano west senior high school graduation"/>
          <p:cNvPicPr preferRelativeResize="0"/>
          <p:nvPr/>
        </p:nvPicPr>
        <p:blipFill rotWithShape="1">
          <a:blip r:embed="rId3">
            <a:alphaModFix/>
          </a:blip>
          <a:srcRect l="20050" r="6604" b="1"/>
          <a:stretch/>
        </p:blipFill>
        <p:spPr>
          <a:xfrm>
            <a:off x="3338" y="2978570"/>
            <a:ext cx="5680413" cy="3389491"/>
          </a:xfrm>
          <a:prstGeom prst="rect">
            <a:avLst/>
          </a:prstGeom>
          <a:noFill/>
          <a:ln>
            <a:noFill/>
          </a:ln>
        </p:spPr>
      </p:pic>
      <p:pic>
        <p:nvPicPr>
          <p:cNvPr id="366" name="Google Shape;366;p40" descr="Image result for plano west senior high school graduation"/>
          <p:cNvPicPr preferRelativeResize="0"/>
          <p:nvPr/>
        </p:nvPicPr>
        <p:blipFill rotWithShape="1">
          <a:blip r:embed="rId4">
            <a:alphaModFix/>
          </a:blip>
          <a:srcRect t="20375" r="2" b="2"/>
          <a:stretch/>
        </p:blipFill>
        <p:spPr>
          <a:xfrm>
            <a:off x="4991708" y="33899"/>
            <a:ext cx="6508249" cy="3395100"/>
          </a:xfrm>
          <a:prstGeom prst="rect">
            <a:avLst/>
          </a:prstGeom>
          <a:noFill/>
          <a:ln>
            <a:noFill/>
          </a:ln>
        </p:spPr>
      </p:pic>
      <p:sp>
        <p:nvSpPr>
          <p:cNvPr id="367" name="Google Shape;367;p40"/>
          <p:cNvSpPr/>
          <p:nvPr/>
        </p:nvSpPr>
        <p:spPr>
          <a:xfrm>
            <a:off x="9233835" y="6144817"/>
            <a:ext cx="2266122" cy="4684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590" b="1">
                <a:solidFill>
                  <a:srgbClr val="1F3864"/>
                </a:solidFill>
                <a:latin typeface="Balthazar"/>
                <a:ea typeface="Balthazar"/>
                <a:cs typeface="Balthazar"/>
                <a:sym typeface="Balthazar"/>
              </a:rPr>
              <a:t>Wolf Pack</a:t>
            </a:r>
            <a:endParaRPr/>
          </a:p>
        </p:txBody>
      </p:sp>
      <p:sp>
        <p:nvSpPr>
          <p:cNvPr id="368" name="Google Shape;368;p40"/>
          <p:cNvSpPr txBox="1">
            <a:spLocks noGrp="1"/>
          </p:cNvSpPr>
          <p:nvPr>
            <p:ph type="ctrTitle"/>
          </p:nvPr>
        </p:nvSpPr>
        <p:spPr>
          <a:xfrm>
            <a:off x="393097" y="221673"/>
            <a:ext cx="4207038" cy="257316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F3864"/>
              </a:buClr>
              <a:buSzPts val="3200"/>
              <a:buFont typeface="Balthazar"/>
              <a:buNone/>
            </a:pPr>
            <a:r>
              <a:rPr lang="en-US" sz="3200" b="1">
                <a:solidFill>
                  <a:srgbClr val="1F3864"/>
                </a:solidFill>
                <a:latin typeface="Balthazar"/>
                <a:ea typeface="Balthazar"/>
                <a:cs typeface="Balthazar"/>
                <a:sym typeface="Balthazar"/>
              </a:rPr>
              <a:t>Graduation </a:t>
            </a:r>
            <a:br>
              <a:rPr lang="en-US" sz="3200" b="1">
                <a:solidFill>
                  <a:srgbClr val="1F3864"/>
                </a:solidFill>
                <a:latin typeface="Balthazar"/>
                <a:ea typeface="Balthazar"/>
                <a:cs typeface="Balthazar"/>
                <a:sym typeface="Balthazar"/>
              </a:rPr>
            </a:br>
            <a:r>
              <a:rPr lang="en-US" sz="3200" b="1">
                <a:solidFill>
                  <a:srgbClr val="1F3864"/>
                </a:solidFill>
                <a:latin typeface="Balthazar"/>
                <a:ea typeface="Balthazar"/>
                <a:cs typeface="Balthazar"/>
                <a:sym typeface="Balthazar"/>
              </a:rPr>
              <a:t>is the </a:t>
            </a:r>
            <a:br>
              <a:rPr lang="en-US" sz="3200" b="1">
                <a:solidFill>
                  <a:srgbClr val="1F3864"/>
                </a:solidFill>
                <a:latin typeface="Balthazar"/>
                <a:ea typeface="Balthazar"/>
                <a:cs typeface="Balthazar"/>
                <a:sym typeface="Balthazar"/>
              </a:rPr>
            </a:br>
            <a:r>
              <a:rPr lang="en-US" sz="3200" b="1">
                <a:solidFill>
                  <a:srgbClr val="1F3864"/>
                </a:solidFill>
                <a:latin typeface="Balthazar"/>
                <a:ea typeface="Balthazar"/>
                <a:cs typeface="Balthazar"/>
                <a:sym typeface="Balthazar"/>
              </a:rPr>
              <a:t>Goal</a:t>
            </a:r>
            <a:br>
              <a:rPr lang="en-US" sz="3200" b="1">
                <a:solidFill>
                  <a:srgbClr val="1F3864"/>
                </a:solidFill>
                <a:latin typeface="Balthazar"/>
                <a:ea typeface="Balthazar"/>
                <a:cs typeface="Balthazar"/>
                <a:sym typeface="Balthazar"/>
              </a:rPr>
            </a:br>
            <a:br>
              <a:rPr lang="en-US" sz="3200" b="1">
                <a:solidFill>
                  <a:srgbClr val="1F3864"/>
                </a:solidFill>
                <a:latin typeface="Balthazar"/>
                <a:ea typeface="Balthazar"/>
                <a:cs typeface="Balthazar"/>
                <a:sym typeface="Balthazar"/>
              </a:rPr>
            </a:br>
            <a:r>
              <a:rPr lang="en-US" sz="3200" b="1">
                <a:solidFill>
                  <a:srgbClr val="1F3864"/>
                </a:solidFill>
                <a:latin typeface="Balthazar"/>
                <a:ea typeface="Balthazar"/>
                <a:cs typeface="Balthazar"/>
                <a:sym typeface="Balthazar"/>
              </a:rPr>
              <a:t>CLASS OF </a:t>
            </a:r>
            <a:r>
              <a:rPr lang="en-US" sz="5200" b="1">
                <a:solidFill>
                  <a:srgbClr val="1F3864"/>
                </a:solidFill>
                <a:latin typeface="Balthazar"/>
                <a:ea typeface="Balthazar"/>
                <a:cs typeface="Balthazar"/>
                <a:sym typeface="Balthazar"/>
              </a:rPr>
              <a:t>2025</a:t>
            </a:r>
            <a:endParaRPr sz="5200" b="1">
              <a:solidFill>
                <a:srgbClr val="1F3864"/>
              </a:solidFill>
              <a:latin typeface="Balthazar"/>
              <a:ea typeface="Balthazar"/>
              <a:cs typeface="Balthazar"/>
              <a:sym typeface="Balthazar"/>
            </a:endParaRPr>
          </a:p>
        </p:txBody>
      </p:sp>
      <p:pic>
        <p:nvPicPr>
          <p:cNvPr id="369" name="Google Shape;369;p40" descr="cid:a44729db-31bf-4bf3-9f65-ea0cfdac288a@namprd15.prod.outlook.com"/>
          <p:cNvPicPr preferRelativeResize="0"/>
          <p:nvPr/>
        </p:nvPicPr>
        <p:blipFill rotWithShape="1">
          <a:blip r:embed="rId5">
            <a:alphaModFix/>
          </a:blip>
          <a:srcRect t="28593" b="39218"/>
          <a:stretch/>
        </p:blipFill>
        <p:spPr>
          <a:xfrm>
            <a:off x="8509168" y="3193988"/>
            <a:ext cx="3682832" cy="2939229"/>
          </a:xfrm>
          <a:prstGeom prst="rect">
            <a:avLst/>
          </a:prstGeom>
          <a:noFill/>
          <a:ln>
            <a:noFill/>
          </a:ln>
        </p:spPr>
      </p:pic>
      <p:pic>
        <p:nvPicPr>
          <p:cNvPr id="370" name="Google Shape;370;p40" descr="cid:f96c306e-c95a-4bff-aba2-f19752f347e4@namprd15.prod.outlook.com"/>
          <p:cNvPicPr preferRelativeResize="0"/>
          <p:nvPr/>
        </p:nvPicPr>
        <p:blipFill rotWithShape="1">
          <a:blip r:embed="rId6">
            <a:alphaModFix/>
          </a:blip>
          <a:srcRect t="29687" b="29687"/>
          <a:stretch/>
        </p:blipFill>
        <p:spPr>
          <a:xfrm>
            <a:off x="5400769" y="3404658"/>
            <a:ext cx="3515935" cy="2954444"/>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1565087" y="666206"/>
            <a:ext cx="96981" cy="473825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7"/>
          <p:cNvSpPr txBox="1">
            <a:spLocks noGrp="1"/>
          </p:cNvSpPr>
          <p:nvPr>
            <p:ph type="body" idx="1"/>
          </p:nvPr>
        </p:nvSpPr>
        <p:spPr>
          <a:xfrm>
            <a:off x="1818823" y="1053122"/>
            <a:ext cx="9915008" cy="4351338"/>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0"/>
              </a:spcBef>
              <a:spcAft>
                <a:spcPts val="0"/>
              </a:spcAft>
              <a:buClr>
                <a:schemeClr val="dk1"/>
              </a:buClr>
              <a:buSzPts val="2800"/>
              <a:buChar char="●"/>
            </a:pPr>
            <a:r>
              <a:rPr lang="en-US" b="1" i="1"/>
              <a:t>Vision Statement:</a:t>
            </a:r>
            <a:r>
              <a:rPr lang="en-US" i="1"/>
              <a:t> </a:t>
            </a:r>
            <a:endParaRPr/>
          </a:p>
          <a:p>
            <a:pPr marL="0" lvl="0" indent="0" algn="l" rtl="0">
              <a:lnSpc>
                <a:spcPct val="90000"/>
              </a:lnSpc>
              <a:spcBef>
                <a:spcPts val="1000"/>
              </a:spcBef>
              <a:spcAft>
                <a:spcPts val="0"/>
              </a:spcAft>
              <a:buClr>
                <a:schemeClr val="dk1"/>
              </a:buClr>
              <a:buSzPts val="2800"/>
              <a:buNone/>
            </a:pPr>
            <a:r>
              <a:rPr lang="en-US" i="1"/>
              <a:t>Plano West Counselors empower and prepare students to 	become resilient individuals who contribute to a diverse and dynamic world.</a:t>
            </a:r>
            <a:endParaRPr/>
          </a:p>
          <a:p>
            <a:pPr marL="0" lvl="0" indent="0" algn="l" rtl="0">
              <a:lnSpc>
                <a:spcPct val="90000"/>
              </a:lnSpc>
              <a:spcBef>
                <a:spcPts val="1000"/>
              </a:spcBef>
              <a:spcAft>
                <a:spcPts val="0"/>
              </a:spcAft>
              <a:buClr>
                <a:schemeClr val="dk1"/>
              </a:buClr>
              <a:buSzPts val="2800"/>
              <a:buNone/>
            </a:pPr>
            <a:endParaRPr/>
          </a:p>
          <a:p>
            <a:pPr marL="228600" lvl="0" indent="-241934" algn="l" rtl="0">
              <a:lnSpc>
                <a:spcPct val="90000"/>
              </a:lnSpc>
              <a:spcBef>
                <a:spcPts val="1000"/>
              </a:spcBef>
              <a:spcAft>
                <a:spcPts val="0"/>
              </a:spcAft>
              <a:buClr>
                <a:schemeClr val="dk1"/>
              </a:buClr>
              <a:buSzPts val="2800"/>
              <a:buChar char="●"/>
            </a:pPr>
            <a:r>
              <a:rPr lang="en-US" b="1" i="1"/>
              <a:t>Mission Statement:  </a:t>
            </a:r>
            <a:endParaRPr/>
          </a:p>
          <a:p>
            <a:pPr marL="0" lvl="0" indent="0" algn="l" rtl="0">
              <a:lnSpc>
                <a:spcPct val="90000"/>
              </a:lnSpc>
              <a:spcBef>
                <a:spcPts val="1000"/>
              </a:spcBef>
              <a:spcAft>
                <a:spcPts val="0"/>
              </a:spcAft>
              <a:buClr>
                <a:schemeClr val="dk1"/>
              </a:buClr>
              <a:buSzPts val="2800"/>
              <a:buNone/>
            </a:pPr>
            <a:r>
              <a:rPr lang="en-US" i="1"/>
              <a:t>The Plano West Counseling Department is a visible and valuable 	resource which serves to advocate, support and develop 	student-centered programs that provide social/emotional 	development, college, career and military readiness and 	academic success for all students.</a:t>
            </a:r>
            <a:endParaRPr/>
          </a:p>
          <a:p>
            <a:pPr marL="228600" lvl="0" indent="-64135" algn="l" rtl="0">
              <a:lnSpc>
                <a:spcPct val="90000"/>
              </a:lnSpc>
              <a:spcBef>
                <a:spcPts val="1000"/>
              </a:spcBef>
              <a:spcAft>
                <a:spcPts val="1600"/>
              </a:spcAft>
              <a:buClr>
                <a:schemeClr val="dk1"/>
              </a:buClr>
              <a:buSzPts val="2800"/>
              <a:buNone/>
            </a:pPr>
            <a:endParaRPr/>
          </a:p>
        </p:txBody>
      </p:sp>
      <p:sp>
        <p:nvSpPr>
          <p:cNvPr id="121" name="Google Shape;121;p17"/>
          <p:cNvSpPr txBox="1">
            <a:spLocks noGrp="1"/>
          </p:cNvSpPr>
          <p:nvPr>
            <p:ph type="title"/>
          </p:nvPr>
        </p:nvSpPr>
        <p:spPr>
          <a:xfrm>
            <a:off x="1818823" y="5467906"/>
            <a:ext cx="9663545" cy="1163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Balthazar"/>
              <a:buNone/>
            </a:pPr>
            <a:r>
              <a:rPr lang="en-US" sz="3600" b="1">
                <a:latin typeface="Balthazar"/>
                <a:ea typeface="Balthazar"/>
                <a:cs typeface="Balthazar"/>
                <a:sym typeface="Balthazar"/>
              </a:rPr>
              <a:t>PWSH Counseling Vision/ Mission</a:t>
            </a:r>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25"/>
        <p:cNvGrpSpPr/>
        <p:nvPr/>
      </p:nvGrpSpPr>
      <p:grpSpPr>
        <a:xfrm>
          <a:off x="0" y="0"/>
          <a:ext cx="0" cy="0"/>
          <a:chOff x="0" y="0"/>
          <a:chExt cx="0" cy="0"/>
        </a:xfrm>
      </p:grpSpPr>
      <p:sp>
        <p:nvSpPr>
          <p:cNvPr id="126" name="Google Shape;126;p18"/>
          <p:cNvSpPr txBox="1">
            <a:spLocks noGrp="1"/>
          </p:cNvSpPr>
          <p:nvPr>
            <p:ph type="subTitle" idx="1"/>
          </p:nvPr>
        </p:nvSpPr>
        <p:spPr>
          <a:xfrm>
            <a:off x="1405750" y="3596498"/>
            <a:ext cx="9144000" cy="2936100"/>
          </a:xfrm>
          <a:prstGeom prst="rect">
            <a:avLst/>
          </a:prstGeom>
          <a:solidFill>
            <a:schemeClr val="lt1"/>
          </a:solidFill>
        </p:spPr>
        <p:txBody>
          <a:bodyPr spcFirstLastPara="1" wrap="square" lIns="121900" tIns="121900" rIns="121900" bIns="121900" anchor="t" anchorCtr="0">
            <a:normAutofit/>
          </a:bodyPr>
          <a:lstStyle/>
          <a:p>
            <a:pPr marL="0" lvl="0" indent="0" algn="l" rtl="0">
              <a:lnSpc>
                <a:spcPct val="115000"/>
              </a:lnSpc>
              <a:spcBef>
                <a:spcPts val="900"/>
              </a:spcBef>
              <a:spcAft>
                <a:spcPts val="0"/>
              </a:spcAft>
              <a:buClr>
                <a:schemeClr val="dk1"/>
              </a:buClr>
              <a:buSzPts val="1100"/>
              <a:buFont typeface="Arial"/>
              <a:buNone/>
            </a:pPr>
            <a:r>
              <a:rPr lang="en-US" sz="2700" b="1">
                <a:solidFill>
                  <a:srgbClr val="1F1F1F"/>
                </a:solidFill>
                <a:highlight>
                  <a:srgbClr val="FFFFFF"/>
                </a:highlight>
                <a:latin typeface="Roboto"/>
                <a:ea typeface="Roboto"/>
                <a:cs typeface="Roboto"/>
                <a:sym typeface="Roboto"/>
              </a:rPr>
              <a:t>When should I apply for FAFSA for 2025-2026?</a:t>
            </a:r>
            <a:endParaRPr sz="1200">
              <a:solidFill>
                <a:srgbClr val="1F1F1F"/>
              </a:solidFill>
              <a:highlight>
                <a:srgbClr val="FFFFFF"/>
              </a:highlight>
              <a:latin typeface="Roboto"/>
              <a:ea typeface="Roboto"/>
              <a:cs typeface="Roboto"/>
              <a:sym typeface="Roboto"/>
            </a:endParaRPr>
          </a:p>
          <a:p>
            <a:pPr marL="0" lvl="0" indent="0" algn="l" rtl="0">
              <a:lnSpc>
                <a:spcPct val="115000"/>
              </a:lnSpc>
              <a:spcBef>
                <a:spcPts val="900"/>
              </a:spcBef>
              <a:spcAft>
                <a:spcPts val="0"/>
              </a:spcAft>
              <a:buClr>
                <a:schemeClr val="dk1"/>
              </a:buClr>
              <a:buSzPts val="1100"/>
              <a:buFont typeface="Arial"/>
              <a:buNone/>
            </a:pPr>
            <a:r>
              <a:rPr lang="en-US" sz="1900">
                <a:solidFill>
                  <a:srgbClr val="1F1F1F"/>
                </a:solidFill>
                <a:highlight>
                  <a:srgbClr val="FFFFFF"/>
                </a:highlight>
                <a:latin typeface="Roboto"/>
                <a:ea typeface="Roboto"/>
                <a:cs typeface="Roboto"/>
                <a:sym typeface="Roboto"/>
              </a:rPr>
              <a:t>The U.S. Department of Education announced that the 2025-26 FAFSA will be available for students and families by December 1, 2024. The preferred FAFSA deadline for the 2025-26 school year is </a:t>
            </a:r>
            <a:r>
              <a:rPr lang="en-US" sz="1900">
                <a:solidFill>
                  <a:srgbClr val="040C28"/>
                </a:solidFill>
                <a:highlight>
                  <a:srgbClr val="D3E3FD"/>
                </a:highlight>
                <a:latin typeface="Roboto"/>
                <a:ea typeface="Roboto"/>
                <a:cs typeface="Roboto"/>
                <a:sym typeface="Roboto"/>
              </a:rPr>
              <a:t>March 15, 2025</a:t>
            </a:r>
            <a:r>
              <a:rPr lang="en-US" sz="1900">
                <a:solidFill>
                  <a:srgbClr val="1F1F1F"/>
                </a:solidFill>
                <a:highlight>
                  <a:srgbClr val="FFFFFF"/>
                </a:highlight>
                <a:latin typeface="Roboto"/>
                <a:ea typeface="Roboto"/>
                <a:cs typeface="Roboto"/>
                <a:sym typeface="Roboto"/>
              </a:rPr>
              <a:t>.</a:t>
            </a:r>
            <a:endParaRPr sz="1900">
              <a:solidFill>
                <a:srgbClr val="1F1F1F"/>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rgbClr val="1F1F1F"/>
              </a:solidFill>
              <a:highlight>
                <a:srgbClr val="FFFFFF"/>
              </a:highlight>
              <a:latin typeface="Roboto"/>
              <a:ea typeface="Roboto"/>
              <a:cs typeface="Roboto"/>
              <a:sym typeface="Roboto"/>
            </a:endParaRPr>
          </a:p>
          <a:p>
            <a:pPr marL="0" lvl="0" indent="0" algn="l" rtl="0">
              <a:spcBef>
                <a:spcPts val="0"/>
              </a:spcBef>
              <a:spcAft>
                <a:spcPts val="0"/>
              </a:spcAft>
              <a:buNone/>
            </a:pPr>
            <a:r>
              <a:rPr lang="en-US" u="sng">
                <a:solidFill>
                  <a:schemeClr val="hlink"/>
                </a:solidFill>
                <a:hlinkClick r:id="rId3"/>
              </a:rPr>
              <a:t>FAFSA 2025-2026: What You NEED to Know Now! 🚨💸</a:t>
            </a:r>
            <a:endParaRPr/>
          </a:p>
        </p:txBody>
      </p:sp>
      <p:pic>
        <p:nvPicPr>
          <p:cNvPr id="127" name="Google Shape;127;p18"/>
          <p:cNvPicPr preferRelativeResize="0"/>
          <p:nvPr/>
        </p:nvPicPr>
        <p:blipFill>
          <a:blip r:embed="rId4">
            <a:alphaModFix/>
          </a:blip>
          <a:stretch>
            <a:fillRect/>
          </a:stretch>
        </p:blipFill>
        <p:spPr>
          <a:xfrm>
            <a:off x="2975750" y="665775"/>
            <a:ext cx="5872649" cy="273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descr="Education"/>
          <p:cNvPicPr preferRelativeResize="0"/>
          <p:nvPr/>
        </p:nvPicPr>
        <p:blipFill rotWithShape="1">
          <a:blip r:embed="rId3">
            <a:alphaModFix/>
          </a:blip>
          <a:srcRect/>
          <a:stretch/>
        </p:blipFill>
        <p:spPr>
          <a:xfrm>
            <a:off x="793466" y="1144229"/>
            <a:ext cx="4047843" cy="4047843"/>
          </a:xfrm>
          <a:prstGeom prst="rect">
            <a:avLst/>
          </a:prstGeom>
          <a:noFill/>
          <a:ln>
            <a:noFill/>
          </a:ln>
        </p:spPr>
      </p:pic>
      <p:sp>
        <p:nvSpPr>
          <p:cNvPr id="133" name="Google Shape;133;p19"/>
          <p:cNvSpPr txBox="1"/>
          <p:nvPr/>
        </p:nvSpPr>
        <p:spPr>
          <a:xfrm>
            <a:off x="6030832" y="1084253"/>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700"/>
              <a:buFont typeface="Balthazar"/>
              <a:buNone/>
            </a:pPr>
            <a:r>
              <a:rPr lang="en-US" sz="4700" b="1" i="0" u="none" strike="noStrike" cap="none">
                <a:solidFill>
                  <a:schemeClr val="dk1"/>
                </a:solidFill>
                <a:latin typeface="Balthazar"/>
                <a:ea typeface="Balthazar"/>
                <a:cs typeface="Balthazar"/>
                <a:sym typeface="Balthazar"/>
              </a:rPr>
              <a:t>Pathways </a:t>
            </a:r>
            <a:br>
              <a:rPr lang="en-US" sz="4700" b="1" i="0" u="none" strike="noStrike" cap="none">
                <a:solidFill>
                  <a:schemeClr val="dk1"/>
                </a:solidFill>
                <a:latin typeface="Balthazar"/>
                <a:ea typeface="Balthazar"/>
                <a:cs typeface="Balthazar"/>
                <a:sym typeface="Balthazar"/>
              </a:rPr>
            </a:br>
            <a:r>
              <a:rPr lang="en-US" sz="4700" b="1" i="0" u="none" strike="noStrike" cap="none">
                <a:solidFill>
                  <a:schemeClr val="dk1"/>
                </a:solidFill>
                <a:latin typeface="Balthazar"/>
                <a:ea typeface="Balthazar"/>
                <a:cs typeface="Balthazar"/>
                <a:sym typeface="Balthazar"/>
              </a:rPr>
              <a:t>after </a:t>
            </a:r>
            <a:br>
              <a:rPr lang="en-US" sz="4700" b="1" i="0" u="none" strike="noStrike" cap="none">
                <a:solidFill>
                  <a:schemeClr val="dk1"/>
                </a:solidFill>
                <a:latin typeface="Balthazar"/>
                <a:ea typeface="Balthazar"/>
                <a:cs typeface="Balthazar"/>
                <a:sym typeface="Balthazar"/>
              </a:rPr>
            </a:br>
            <a:r>
              <a:rPr lang="en-US" sz="4700" b="1" i="0" u="none" strike="noStrike" cap="none">
                <a:solidFill>
                  <a:schemeClr val="dk1"/>
                </a:solidFill>
                <a:latin typeface="Balthazar"/>
                <a:ea typeface="Balthazar"/>
                <a:cs typeface="Balthazar"/>
                <a:sym typeface="Balthazar"/>
              </a:rPr>
              <a:t>High School</a:t>
            </a:r>
            <a:br>
              <a:rPr lang="en-US" sz="4700" b="1" i="0" u="none" strike="noStrike" cap="none">
                <a:solidFill>
                  <a:schemeClr val="dk1"/>
                </a:solidFill>
                <a:latin typeface="Balthazar"/>
                <a:ea typeface="Balthazar"/>
                <a:cs typeface="Balthazar"/>
                <a:sym typeface="Balthazar"/>
              </a:rPr>
            </a:br>
            <a:endParaRPr sz="4700" b="1" i="0" u="none" strike="noStrike" cap="none">
              <a:solidFill>
                <a:schemeClr val="dk1"/>
              </a:solidFill>
              <a:latin typeface="Balthazar"/>
              <a:ea typeface="Balthazar"/>
              <a:cs typeface="Balthazar"/>
              <a:sym typeface="Balthazar"/>
            </a:endParaRPr>
          </a:p>
        </p:txBody>
      </p:sp>
      <p:sp>
        <p:nvSpPr>
          <p:cNvPr id="134" name="Google Shape;134;p19"/>
          <p:cNvSpPr/>
          <p:nvPr/>
        </p:nvSpPr>
        <p:spPr>
          <a:xfrm>
            <a:off x="6096000" y="4129559"/>
            <a:ext cx="2533475" cy="17235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Balthazar"/>
                <a:ea typeface="Balthazar"/>
                <a:cs typeface="Balthazar"/>
                <a:sym typeface="Balthazar"/>
              </a:rPr>
              <a:t>College</a:t>
            </a:r>
            <a:endParaRPr/>
          </a:p>
          <a:p>
            <a:pPr marL="0" marR="0" lvl="0" indent="0" algn="l" rtl="0">
              <a:spcBef>
                <a:spcPts val="600"/>
              </a:spcBef>
              <a:spcAft>
                <a:spcPts val="0"/>
              </a:spcAft>
              <a:buNone/>
            </a:pPr>
            <a:r>
              <a:rPr lang="en-US" sz="3200" b="1" i="0" u="none" strike="noStrike" cap="none">
                <a:solidFill>
                  <a:schemeClr val="dk1"/>
                </a:solidFill>
                <a:latin typeface="Balthazar"/>
                <a:ea typeface="Balthazar"/>
                <a:cs typeface="Balthazar"/>
                <a:sym typeface="Balthazar"/>
              </a:rPr>
              <a:t>Military</a:t>
            </a:r>
            <a:endParaRPr/>
          </a:p>
          <a:p>
            <a:pPr marL="0" marR="0" lvl="0" indent="0" algn="l" rtl="0">
              <a:spcBef>
                <a:spcPts val="600"/>
              </a:spcBef>
              <a:spcAft>
                <a:spcPts val="0"/>
              </a:spcAft>
              <a:buNone/>
            </a:pPr>
            <a:r>
              <a:rPr lang="en-US" sz="3200" b="1" i="0" u="none" strike="noStrike" cap="none">
                <a:solidFill>
                  <a:schemeClr val="dk1"/>
                </a:solidFill>
                <a:latin typeface="Balthazar"/>
                <a:ea typeface="Balthazar"/>
                <a:cs typeface="Balthazar"/>
                <a:sym typeface="Balthazar"/>
              </a:rPr>
              <a:t>Career</a:t>
            </a:r>
            <a:endParaRPr sz="3200" b="0" i="0" u="none" strike="noStrike" cap="none">
              <a:solidFill>
                <a:schemeClr val="dk1"/>
              </a:solidFill>
              <a:latin typeface="Calibri"/>
              <a:ea typeface="Calibri"/>
              <a:cs typeface="Calibri"/>
              <a:sym typeface="Calibri"/>
            </a:endParaRPr>
          </a:p>
        </p:txBody>
      </p:sp>
      <p:sp>
        <p:nvSpPr>
          <p:cNvPr id="135" name="Google Shape;135;p19"/>
          <p:cNvSpPr/>
          <p:nvPr/>
        </p:nvSpPr>
        <p:spPr>
          <a:xfrm>
            <a:off x="6030832" y="3551664"/>
            <a:ext cx="4346350"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40"/>
        <p:cNvGrpSpPr/>
        <p:nvPr/>
      </p:nvGrpSpPr>
      <p:grpSpPr>
        <a:xfrm>
          <a:off x="0" y="0"/>
          <a:ext cx="0" cy="0"/>
          <a:chOff x="0" y="0"/>
          <a:chExt cx="0" cy="0"/>
        </a:xfrm>
      </p:grpSpPr>
      <p:sp>
        <p:nvSpPr>
          <p:cNvPr id="141" name="Google Shape;141;p20"/>
          <p:cNvSpPr txBox="1"/>
          <p:nvPr/>
        </p:nvSpPr>
        <p:spPr>
          <a:xfrm>
            <a:off x="803950" y="1200725"/>
            <a:ext cx="10515600" cy="54261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dk1"/>
                </a:solidFill>
                <a:highlight>
                  <a:srgbClr val="EFEFEF"/>
                </a:highlight>
                <a:latin typeface="Roboto"/>
                <a:ea typeface="Roboto"/>
                <a:cs typeface="Roboto"/>
                <a:sym typeface="Roboto"/>
              </a:rPr>
              <a:t>(CCMR) is about preparing </a:t>
            </a:r>
            <a:endParaRPr sz="2500" b="1">
              <a:solidFill>
                <a:schemeClr val="dk1"/>
              </a:solidFill>
              <a:highlight>
                <a:srgbClr val="EFEFEF"/>
              </a:highlight>
              <a:latin typeface="Roboto"/>
              <a:ea typeface="Roboto"/>
              <a:cs typeface="Roboto"/>
              <a:sym typeface="Roboto"/>
            </a:endParaRPr>
          </a:p>
          <a:p>
            <a:pPr marL="0" lvl="0" indent="0" algn="l" rtl="0">
              <a:spcBef>
                <a:spcPts val="0"/>
              </a:spcBef>
              <a:spcAft>
                <a:spcPts val="0"/>
              </a:spcAft>
              <a:buNone/>
            </a:pPr>
            <a:r>
              <a:rPr lang="en-US" sz="2500" b="1">
                <a:solidFill>
                  <a:schemeClr val="dk1"/>
                </a:solidFill>
                <a:highlight>
                  <a:srgbClr val="EFEFEF"/>
                </a:highlight>
                <a:latin typeface="Roboto"/>
                <a:ea typeface="Roboto"/>
                <a:cs typeface="Roboto"/>
                <a:sym typeface="Roboto"/>
              </a:rPr>
              <a:t>students for life after graduation.</a:t>
            </a:r>
            <a:endParaRPr sz="3450" b="1">
              <a:solidFill>
                <a:schemeClr val="dk1"/>
              </a:solidFill>
              <a:highlight>
                <a:srgbClr val="EFEFE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50">
              <a:solidFill>
                <a:srgbClr val="0000FF"/>
              </a:solidFill>
              <a:highlight>
                <a:schemeClr val="lt1"/>
              </a:highlight>
              <a:latin typeface="Roboto"/>
              <a:ea typeface="Roboto"/>
              <a:cs typeface="Roboto"/>
              <a:sym typeface="Roboto"/>
            </a:endParaRPr>
          </a:p>
          <a:p>
            <a:pPr marL="0" lvl="0" indent="0" algn="l" rtl="0">
              <a:spcBef>
                <a:spcPts val="0"/>
              </a:spcBef>
              <a:spcAft>
                <a:spcPts val="0"/>
              </a:spcAft>
              <a:buNone/>
            </a:pPr>
            <a:endParaRPr sz="1700">
              <a:solidFill>
                <a:srgbClr val="0000FF"/>
              </a:solidFill>
              <a:highlight>
                <a:schemeClr val="lt1"/>
              </a:highlight>
              <a:latin typeface="Calibri"/>
              <a:ea typeface="Calibri"/>
              <a:cs typeface="Calibri"/>
              <a:sym typeface="Calibri"/>
            </a:endParaRPr>
          </a:p>
          <a:p>
            <a:pPr marL="0" lvl="0" indent="0" algn="l" rtl="0">
              <a:spcBef>
                <a:spcPts val="0"/>
              </a:spcBef>
              <a:spcAft>
                <a:spcPts val="0"/>
              </a:spcAft>
              <a:buNone/>
            </a:pPr>
            <a:endParaRPr sz="1700">
              <a:solidFill>
                <a:srgbClr val="0000FF"/>
              </a:solidFill>
              <a:highlight>
                <a:schemeClr val="lt1"/>
              </a:highlight>
              <a:latin typeface="Calibri"/>
              <a:ea typeface="Calibri"/>
              <a:cs typeface="Calibri"/>
              <a:sym typeface="Calibri"/>
            </a:endParaRPr>
          </a:p>
          <a:p>
            <a:pPr marL="0" lvl="0" indent="0" algn="l" rtl="0">
              <a:spcBef>
                <a:spcPts val="0"/>
              </a:spcBef>
              <a:spcAft>
                <a:spcPts val="0"/>
              </a:spcAft>
              <a:buNone/>
            </a:pPr>
            <a:endParaRPr sz="1700">
              <a:solidFill>
                <a:srgbClr val="0000FF"/>
              </a:solidFill>
              <a:highlight>
                <a:schemeClr val="lt1"/>
              </a:highlight>
              <a:latin typeface="Calibri"/>
              <a:ea typeface="Calibri"/>
              <a:cs typeface="Calibri"/>
              <a:sym typeface="Calibri"/>
            </a:endParaRPr>
          </a:p>
          <a:p>
            <a:pPr marL="0" lvl="0" indent="0" algn="l" rtl="0">
              <a:spcBef>
                <a:spcPts val="0"/>
              </a:spcBef>
              <a:spcAft>
                <a:spcPts val="0"/>
              </a:spcAft>
              <a:buNone/>
            </a:pPr>
            <a:endParaRPr sz="1700">
              <a:solidFill>
                <a:srgbClr val="0000FF"/>
              </a:solidFill>
              <a:highlight>
                <a:schemeClr val="lt1"/>
              </a:highlight>
              <a:latin typeface="Calibri"/>
              <a:ea typeface="Calibri"/>
              <a:cs typeface="Calibri"/>
              <a:sym typeface="Calibri"/>
            </a:endParaRPr>
          </a:p>
          <a:p>
            <a:pPr marL="0" lvl="0" indent="0" algn="l" rtl="0">
              <a:lnSpc>
                <a:spcPct val="115000"/>
              </a:lnSpc>
              <a:spcBef>
                <a:spcPts val="900"/>
              </a:spcBef>
              <a:spcAft>
                <a:spcPts val="0"/>
              </a:spcAft>
              <a:buClr>
                <a:schemeClr val="dk1"/>
              </a:buClr>
              <a:buSzPts val="1100"/>
              <a:buFont typeface="Arial"/>
              <a:buNone/>
            </a:pPr>
            <a:r>
              <a:rPr lang="en-US" sz="2000" b="1" u="sng">
                <a:solidFill>
                  <a:srgbClr val="3D85C6"/>
                </a:solidFill>
                <a:highlight>
                  <a:srgbClr val="EFEFEF"/>
                </a:highlight>
                <a:latin typeface="Roboto"/>
                <a:ea typeface="Roboto"/>
                <a:cs typeface="Roboto"/>
                <a:sym typeface="Roboto"/>
              </a:rPr>
              <a:t>How do I earn CCMR in Texas?</a:t>
            </a:r>
            <a:endParaRPr sz="2000" b="1" u="sng">
              <a:solidFill>
                <a:srgbClr val="3D85C6"/>
              </a:solidFill>
              <a:highlight>
                <a:srgbClr val="EFEFEF"/>
              </a:highlight>
              <a:latin typeface="Roboto"/>
              <a:ea typeface="Roboto"/>
              <a:cs typeface="Roboto"/>
              <a:sym typeface="Roboto"/>
            </a:endParaRPr>
          </a:p>
          <a:p>
            <a:pPr marL="0" lvl="0" indent="0" algn="l" rtl="0">
              <a:lnSpc>
                <a:spcPct val="115000"/>
              </a:lnSpc>
              <a:spcBef>
                <a:spcPts val="900"/>
              </a:spcBef>
              <a:spcAft>
                <a:spcPts val="0"/>
              </a:spcAft>
              <a:buNone/>
            </a:pPr>
            <a:r>
              <a:rPr lang="en-US" sz="2000" b="1">
                <a:solidFill>
                  <a:srgbClr val="3D85C6"/>
                </a:solidFill>
                <a:highlight>
                  <a:srgbClr val="EFEFEF"/>
                </a:highlight>
                <a:latin typeface="Roboto"/>
                <a:ea typeface="Roboto"/>
                <a:cs typeface="Roboto"/>
                <a:sym typeface="Roboto"/>
              </a:rPr>
              <a:t>Students can earn CCMR accreditation through their performance on: </a:t>
            </a:r>
            <a:endParaRPr sz="2000" b="1">
              <a:solidFill>
                <a:srgbClr val="3D85C6"/>
              </a:solidFill>
              <a:highlight>
                <a:srgbClr val="EFEFEF"/>
              </a:highlight>
              <a:latin typeface="Roboto"/>
              <a:ea typeface="Roboto"/>
              <a:cs typeface="Roboto"/>
              <a:sym typeface="Roboto"/>
            </a:endParaRPr>
          </a:p>
          <a:p>
            <a:pPr marL="457200" lvl="0" indent="-355600" algn="l" rtl="0">
              <a:lnSpc>
                <a:spcPct val="115000"/>
              </a:lnSpc>
              <a:spcBef>
                <a:spcPts val="0"/>
              </a:spcBef>
              <a:spcAft>
                <a:spcPts val="0"/>
              </a:spcAft>
              <a:buClr>
                <a:srgbClr val="3D85C6"/>
              </a:buClr>
              <a:buSzPts val="2000"/>
              <a:buFont typeface="Roboto"/>
              <a:buAutoNum type="arabicPeriod"/>
            </a:pPr>
            <a:r>
              <a:rPr lang="en-US" sz="2000" b="1">
                <a:solidFill>
                  <a:srgbClr val="3D85C6"/>
                </a:solidFill>
                <a:highlight>
                  <a:srgbClr val="EFEFEF"/>
                </a:highlight>
                <a:latin typeface="Roboto"/>
                <a:ea typeface="Roboto"/>
                <a:cs typeface="Roboto"/>
                <a:sym typeface="Roboto"/>
              </a:rPr>
              <a:t>College entrance exams such as the SAT, ACT, and TSIA (Texas Success Initiative Assessment). </a:t>
            </a:r>
            <a:endParaRPr sz="2000" b="1">
              <a:solidFill>
                <a:srgbClr val="3D85C6"/>
              </a:solidFill>
              <a:highlight>
                <a:srgbClr val="EFEFEF"/>
              </a:highlight>
              <a:latin typeface="Roboto"/>
              <a:ea typeface="Roboto"/>
              <a:cs typeface="Roboto"/>
              <a:sym typeface="Roboto"/>
            </a:endParaRPr>
          </a:p>
          <a:p>
            <a:pPr marL="457200" lvl="0" indent="-355600" algn="l" rtl="0">
              <a:spcBef>
                <a:spcPts val="0"/>
              </a:spcBef>
              <a:spcAft>
                <a:spcPts val="0"/>
              </a:spcAft>
              <a:buClr>
                <a:srgbClr val="3D85C6"/>
              </a:buClr>
              <a:buSzPts val="2000"/>
              <a:buFont typeface="Calibri"/>
              <a:buAutoNum type="arabicPeriod"/>
            </a:pPr>
            <a:r>
              <a:rPr lang="en-US" sz="2000" b="1">
                <a:solidFill>
                  <a:srgbClr val="3D85C6"/>
                </a:solidFill>
                <a:highlight>
                  <a:srgbClr val="EFEFEF"/>
                </a:highlight>
                <a:latin typeface="Calibri"/>
                <a:ea typeface="Calibri"/>
                <a:cs typeface="Calibri"/>
                <a:sym typeface="Calibri"/>
              </a:rPr>
              <a:t>Taking an AP class and scoring a 3 or better.</a:t>
            </a:r>
            <a:endParaRPr sz="2000" b="1">
              <a:solidFill>
                <a:srgbClr val="3D85C6"/>
              </a:solidFill>
              <a:highlight>
                <a:srgbClr val="EFEFEF"/>
              </a:highlight>
              <a:latin typeface="Calibri"/>
              <a:ea typeface="Calibri"/>
              <a:cs typeface="Calibri"/>
              <a:sym typeface="Calibri"/>
            </a:endParaRPr>
          </a:p>
          <a:p>
            <a:pPr marL="457200" lvl="0" indent="-355600" algn="l" rtl="0">
              <a:spcBef>
                <a:spcPts val="0"/>
              </a:spcBef>
              <a:spcAft>
                <a:spcPts val="0"/>
              </a:spcAft>
              <a:buClr>
                <a:srgbClr val="3D85C6"/>
              </a:buClr>
              <a:buSzPts val="2000"/>
              <a:buFont typeface="Calibri"/>
              <a:buAutoNum type="arabicPeriod"/>
            </a:pPr>
            <a:r>
              <a:rPr lang="en-US" sz="2000" b="1">
                <a:solidFill>
                  <a:srgbClr val="3D85C6"/>
                </a:solidFill>
                <a:highlight>
                  <a:srgbClr val="EFEFEF"/>
                </a:highlight>
                <a:latin typeface="Calibri"/>
                <a:ea typeface="Calibri"/>
                <a:cs typeface="Calibri"/>
                <a:sym typeface="Calibri"/>
              </a:rPr>
              <a:t>Dual Credit (earning 6 hours)</a:t>
            </a:r>
            <a:endParaRPr sz="2000" b="1">
              <a:solidFill>
                <a:srgbClr val="3D85C6"/>
              </a:solidFill>
              <a:highlight>
                <a:srgbClr val="EFEFEF"/>
              </a:highlight>
              <a:latin typeface="Calibri"/>
              <a:ea typeface="Calibri"/>
              <a:cs typeface="Calibri"/>
              <a:sym typeface="Calibri"/>
            </a:endParaRPr>
          </a:p>
          <a:p>
            <a:pPr marL="457200" lvl="0" indent="-355600" algn="l" rtl="0">
              <a:spcBef>
                <a:spcPts val="0"/>
              </a:spcBef>
              <a:spcAft>
                <a:spcPts val="0"/>
              </a:spcAft>
              <a:buClr>
                <a:srgbClr val="3D85C6"/>
              </a:buClr>
              <a:buSzPts val="2000"/>
              <a:buFont typeface="Calibri"/>
              <a:buAutoNum type="arabicPeriod"/>
            </a:pPr>
            <a:r>
              <a:rPr lang="en-US" sz="2000" b="1">
                <a:solidFill>
                  <a:srgbClr val="3D85C6"/>
                </a:solidFill>
                <a:highlight>
                  <a:srgbClr val="EFEFEF"/>
                </a:highlight>
                <a:latin typeface="Calibri"/>
                <a:ea typeface="Calibri"/>
                <a:cs typeface="Calibri"/>
                <a:sym typeface="Calibri"/>
              </a:rPr>
              <a:t>College Prep Class - Online class for math and English</a:t>
            </a:r>
            <a:endParaRPr sz="2000" b="1">
              <a:solidFill>
                <a:srgbClr val="3D85C6"/>
              </a:solidFill>
              <a:highlight>
                <a:srgbClr val="EFEFEF"/>
              </a:highlight>
              <a:latin typeface="Calibri"/>
              <a:ea typeface="Calibri"/>
              <a:cs typeface="Calibri"/>
              <a:sym typeface="Calibri"/>
            </a:endParaRPr>
          </a:p>
          <a:p>
            <a:pPr marL="457200" lvl="0" indent="-355600" algn="l" rtl="0">
              <a:spcBef>
                <a:spcPts val="0"/>
              </a:spcBef>
              <a:spcAft>
                <a:spcPts val="0"/>
              </a:spcAft>
              <a:buClr>
                <a:srgbClr val="3D85C6"/>
              </a:buClr>
              <a:buSzPts val="2000"/>
              <a:buFont typeface="Calibri"/>
              <a:buAutoNum type="arabicPeriod"/>
            </a:pPr>
            <a:r>
              <a:rPr lang="en-US" sz="2000" b="1">
                <a:solidFill>
                  <a:srgbClr val="3D85C6"/>
                </a:solidFill>
                <a:highlight>
                  <a:srgbClr val="EFEFEF"/>
                </a:highlight>
                <a:latin typeface="Calibri"/>
                <a:ea typeface="Calibri"/>
                <a:cs typeface="Calibri"/>
                <a:sym typeface="Calibri"/>
              </a:rPr>
              <a:t>Military enlistment (ie. national guard, army, marines, navy)</a:t>
            </a:r>
            <a:endParaRPr sz="2000" b="1">
              <a:solidFill>
                <a:srgbClr val="3D85C6"/>
              </a:solidFill>
              <a:highlight>
                <a:srgbClr val="EFEFEF"/>
              </a:highlight>
              <a:latin typeface="Calibri"/>
              <a:ea typeface="Calibri"/>
              <a:cs typeface="Calibri"/>
              <a:sym typeface="Calibri"/>
            </a:endParaRPr>
          </a:p>
          <a:p>
            <a:pPr marL="457200" lvl="0" indent="-355600" algn="l" rtl="0">
              <a:spcBef>
                <a:spcPts val="0"/>
              </a:spcBef>
              <a:spcAft>
                <a:spcPts val="0"/>
              </a:spcAft>
              <a:buClr>
                <a:srgbClr val="3D85C6"/>
              </a:buClr>
              <a:buSzPts val="2000"/>
              <a:buFont typeface="Calibri"/>
              <a:buAutoNum type="arabicPeriod"/>
            </a:pPr>
            <a:r>
              <a:rPr lang="en-US" sz="2000" b="1">
                <a:solidFill>
                  <a:srgbClr val="3D85C6"/>
                </a:solidFill>
                <a:highlight>
                  <a:srgbClr val="EFEFEF"/>
                </a:highlight>
                <a:latin typeface="Calibri"/>
                <a:ea typeface="Calibri"/>
                <a:cs typeface="Calibri"/>
                <a:sym typeface="Calibri"/>
              </a:rPr>
              <a:t>Certification completion (Vet. Tech, CNA, Microsoft Office)</a:t>
            </a:r>
            <a:endParaRPr sz="2000" b="1">
              <a:solidFill>
                <a:srgbClr val="3D85C6"/>
              </a:solidFill>
              <a:highlight>
                <a:srgbClr val="EFEFEF"/>
              </a:highlight>
              <a:latin typeface="Calibri"/>
              <a:ea typeface="Calibri"/>
              <a:cs typeface="Calibri"/>
              <a:sym typeface="Calibri"/>
            </a:endParaRPr>
          </a:p>
        </p:txBody>
      </p:sp>
      <p:pic>
        <p:nvPicPr>
          <p:cNvPr id="142" name="Google Shape;142;p20"/>
          <p:cNvPicPr preferRelativeResize="0"/>
          <p:nvPr/>
        </p:nvPicPr>
        <p:blipFill>
          <a:blip r:embed="rId3">
            <a:alphaModFix/>
          </a:blip>
          <a:stretch>
            <a:fillRect/>
          </a:stretch>
        </p:blipFill>
        <p:spPr>
          <a:xfrm>
            <a:off x="5553725" y="1200725"/>
            <a:ext cx="5696850" cy="262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4423282" y="0"/>
            <a:ext cx="7146748" cy="6858000"/>
          </a:xfrm>
          <a:prstGeom prst="rect">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1"/>
          <p:cNvSpPr/>
          <p:nvPr/>
        </p:nvSpPr>
        <p:spPr>
          <a:xfrm>
            <a:off x="575724" y="0"/>
            <a:ext cx="3786130"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9" name="Google Shape;149;p21" descr="https://encrypted-tbn2.gstatic.com/images?q=tbn:ANd9GcQ4-5QOuEOW19DzMOmkSkwMMRJffVunHgjaD6Xn3f523V1YbQkeIA">
            <a:hlinkClick r:id="rId3"/>
          </p:cNvPr>
          <p:cNvPicPr preferRelativeResize="0"/>
          <p:nvPr/>
        </p:nvPicPr>
        <p:blipFill rotWithShape="1">
          <a:blip r:embed="rId4">
            <a:alphaModFix/>
          </a:blip>
          <a:srcRect t="11969" b="12030"/>
          <a:stretch/>
        </p:blipFill>
        <p:spPr>
          <a:xfrm>
            <a:off x="6353699" y="243780"/>
            <a:ext cx="3285913" cy="2061872"/>
          </a:xfrm>
          <a:prstGeom prst="rect">
            <a:avLst/>
          </a:prstGeom>
          <a:noFill/>
          <a:ln>
            <a:noFill/>
          </a:ln>
        </p:spPr>
      </p:pic>
      <p:sp>
        <p:nvSpPr>
          <p:cNvPr id="150" name="Google Shape;150;p21"/>
          <p:cNvSpPr/>
          <p:nvPr/>
        </p:nvSpPr>
        <p:spPr>
          <a:xfrm>
            <a:off x="6393497" y="5019230"/>
            <a:ext cx="3285913" cy="170313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University Specific</a:t>
            </a:r>
            <a:endParaRPr/>
          </a:p>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Use the university application</a:t>
            </a:r>
            <a:endParaRPr/>
          </a:p>
        </p:txBody>
      </p:sp>
      <p:sp>
        <p:nvSpPr>
          <p:cNvPr id="151" name="Google Shape;151;p21"/>
          <p:cNvSpPr/>
          <p:nvPr/>
        </p:nvSpPr>
        <p:spPr>
          <a:xfrm>
            <a:off x="570966" y="4598702"/>
            <a:ext cx="3663454"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 </a:t>
            </a:r>
            <a:r>
              <a:rPr lang="en-US" sz="2600" b="0" i="0" u="none" strike="noStrike" cap="none">
                <a:solidFill>
                  <a:schemeClr val="lt1"/>
                </a:solidFill>
                <a:latin typeface="Arial"/>
                <a:ea typeface="Arial"/>
                <a:cs typeface="Arial"/>
                <a:sym typeface="Arial"/>
              </a:rPr>
              <a:t>Applications </a:t>
            </a:r>
            <a:endParaRPr/>
          </a:p>
          <a:p>
            <a:pPr marL="0" marR="0" lvl="0" indent="0" algn="ctr" rtl="0">
              <a:spcBef>
                <a:spcPts val="0"/>
              </a:spcBef>
              <a:spcAft>
                <a:spcPts val="0"/>
              </a:spcAft>
              <a:buNone/>
            </a:pPr>
            <a:r>
              <a:rPr lang="en-US" sz="2600" b="0" i="0" u="none" strike="noStrike" cap="none">
                <a:solidFill>
                  <a:schemeClr val="lt1"/>
                </a:solidFill>
                <a:latin typeface="Arial"/>
                <a:ea typeface="Arial"/>
                <a:cs typeface="Arial"/>
                <a:sym typeface="Arial"/>
              </a:rPr>
              <a:t> Essays </a:t>
            </a:r>
            <a:endParaRPr/>
          </a:p>
          <a:p>
            <a:pPr marL="0" marR="0" lvl="0" indent="0" algn="ctr" rtl="0">
              <a:spcBef>
                <a:spcPts val="0"/>
              </a:spcBef>
              <a:spcAft>
                <a:spcPts val="0"/>
              </a:spcAft>
              <a:buNone/>
            </a:pPr>
            <a:r>
              <a:rPr lang="en-US" sz="2600" b="0" i="0" u="none" strike="noStrike" cap="none">
                <a:solidFill>
                  <a:schemeClr val="lt1"/>
                </a:solidFill>
                <a:latin typeface="Arial"/>
                <a:ea typeface="Arial"/>
                <a:cs typeface="Arial"/>
                <a:sym typeface="Arial"/>
              </a:rPr>
              <a:t>Extracurricular Activities</a:t>
            </a:r>
            <a:endParaRPr/>
          </a:p>
          <a:p>
            <a:pPr marL="0" marR="0" lvl="0" indent="0" algn="ctr" rtl="0">
              <a:spcBef>
                <a:spcPts val="0"/>
              </a:spcBef>
              <a:spcAft>
                <a:spcPts val="0"/>
              </a:spcAft>
              <a:buNone/>
            </a:pPr>
            <a:r>
              <a:rPr lang="en-US" sz="2600" b="0" i="0" u="none" strike="noStrike" cap="none">
                <a:solidFill>
                  <a:schemeClr val="lt1"/>
                </a:solidFill>
                <a:latin typeface="Arial"/>
                <a:ea typeface="Arial"/>
                <a:cs typeface="Arial"/>
                <a:sym typeface="Arial"/>
              </a:rPr>
              <a:t>Resume</a:t>
            </a:r>
            <a:endParaRPr sz="2600" b="0" i="0" u="none" strike="noStrike" cap="none">
              <a:solidFill>
                <a:schemeClr val="lt1"/>
              </a:solidFill>
              <a:latin typeface="Arial"/>
              <a:ea typeface="Arial"/>
              <a:cs typeface="Arial"/>
              <a:sym typeface="Arial"/>
            </a:endParaRPr>
          </a:p>
        </p:txBody>
      </p:sp>
      <p:sp>
        <p:nvSpPr>
          <p:cNvPr id="152" name="Google Shape;152;p21"/>
          <p:cNvSpPr txBox="1">
            <a:spLocks noGrp="1"/>
          </p:cNvSpPr>
          <p:nvPr>
            <p:ph type="ctrTitle"/>
          </p:nvPr>
        </p:nvSpPr>
        <p:spPr>
          <a:xfrm>
            <a:off x="866476" y="777240"/>
            <a:ext cx="3323978" cy="29641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Open Sans"/>
              <a:buNone/>
            </a:pPr>
            <a:r>
              <a:rPr lang="en-US" sz="4000" b="1">
                <a:solidFill>
                  <a:schemeClr val="lt1"/>
                </a:solidFill>
                <a:latin typeface="Open Sans"/>
                <a:ea typeface="Open Sans"/>
                <a:cs typeface="Open Sans"/>
                <a:sym typeface="Open Sans"/>
              </a:rPr>
              <a:t>Apply </a:t>
            </a:r>
            <a:br>
              <a:rPr lang="en-US" sz="4000" b="1">
                <a:solidFill>
                  <a:schemeClr val="lt1"/>
                </a:solidFill>
                <a:latin typeface="Open Sans"/>
                <a:ea typeface="Open Sans"/>
                <a:cs typeface="Open Sans"/>
                <a:sym typeface="Open Sans"/>
              </a:rPr>
            </a:br>
            <a:r>
              <a:rPr lang="en-US" sz="4000" b="1">
                <a:solidFill>
                  <a:schemeClr val="lt1"/>
                </a:solidFill>
                <a:latin typeface="Open Sans"/>
                <a:ea typeface="Open Sans"/>
                <a:cs typeface="Open Sans"/>
                <a:sym typeface="Open Sans"/>
              </a:rPr>
              <a:t>to </a:t>
            </a:r>
            <a:br>
              <a:rPr lang="en-US" sz="4000" b="1">
                <a:solidFill>
                  <a:schemeClr val="lt1"/>
                </a:solidFill>
                <a:latin typeface="Open Sans"/>
                <a:ea typeface="Open Sans"/>
                <a:cs typeface="Open Sans"/>
                <a:sym typeface="Open Sans"/>
              </a:rPr>
            </a:br>
            <a:r>
              <a:rPr lang="en-US" sz="4000" b="1">
                <a:solidFill>
                  <a:schemeClr val="lt1"/>
                </a:solidFill>
                <a:latin typeface="Open Sans"/>
                <a:ea typeface="Open Sans"/>
                <a:cs typeface="Open Sans"/>
                <a:sym typeface="Open Sans"/>
              </a:rPr>
              <a:t>colleges </a:t>
            </a:r>
            <a:br>
              <a:rPr lang="en-US" sz="4000" b="1">
                <a:solidFill>
                  <a:schemeClr val="lt1"/>
                </a:solidFill>
                <a:latin typeface="Open Sans"/>
                <a:ea typeface="Open Sans"/>
                <a:cs typeface="Open Sans"/>
                <a:sym typeface="Open Sans"/>
              </a:rPr>
            </a:br>
            <a:r>
              <a:rPr lang="en-US" sz="4000" b="1">
                <a:solidFill>
                  <a:schemeClr val="lt1"/>
                </a:solidFill>
                <a:latin typeface="Open Sans"/>
                <a:ea typeface="Open Sans"/>
                <a:cs typeface="Open Sans"/>
                <a:sym typeface="Open Sans"/>
              </a:rPr>
              <a:t>&amp; universities</a:t>
            </a:r>
            <a:endParaRPr/>
          </a:p>
        </p:txBody>
      </p:sp>
      <p:pic>
        <p:nvPicPr>
          <p:cNvPr id="153" name="Google Shape;153;p21" descr="C:\Users\pam.frey\AppData\Local\Microsoft\Windows\INetCache\Content.MSO\A8A5B022.tmp"/>
          <p:cNvPicPr preferRelativeResize="0"/>
          <p:nvPr/>
        </p:nvPicPr>
        <p:blipFill rotWithShape="1">
          <a:blip r:embed="rId5">
            <a:alphaModFix/>
          </a:blip>
          <a:srcRect/>
          <a:stretch/>
        </p:blipFill>
        <p:spPr>
          <a:xfrm>
            <a:off x="6393497" y="2549432"/>
            <a:ext cx="3285913" cy="2061872"/>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1441376" y="630121"/>
            <a:ext cx="9425407" cy="8773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000"/>
              <a:buFont typeface="Balthazar"/>
              <a:buNone/>
            </a:pPr>
            <a:r>
              <a:rPr lang="en-US" sz="4000" b="1">
                <a:solidFill>
                  <a:srgbClr val="1F3864"/>
                </a:solidFill>
                <a:latin typeface="Balthazar"/>
                <a:ea typeface="Balthazar"/>
                <a:cs typeface="Balthazar"/>
                <a:sym typeface="Balthazar"/>
              </a:rPr>
              <a:t>Getting Accepted into College</a:t>
            </a:r>
            <a:endParaRPr/>
          </a:p>
        </p:txBody>
      </p:sp>
      <p:sp>
        <p:nvSpPr>
          <p:cNvPr id="159" name="Google Shape;159;p22"/>
          <p:cNvSpPr/>
          <p:nvPr/>
        </p:nvSpPr>
        <p:spPr>
          <a:xfrm>
            <a:off x="1609011" y="2545276"/>
            <a:ext cx="2224025" cy="116750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lt1"/>
                </a:solidFill>
                <a:latin typeface="Calibri"/>
                <a:ea typeface="Calibri"/>
                <a:cs typeface="Calibri"/>
                <a:sym typeface="Calibri"/>
              </a:rPr>
              <a:t>GPA</a:t>
            </a:r>
            <a:endParaRPr/>
          </a:p>
        </p:txBody>
      </p:sp>
      <p:sp>
        <p:nvSpPr>
          <p:cNvPr id="160" name="Google Shape;160;p22"/>
          <p:cNvSpPr/>
          <p:nvPr/>
        </p:nvSpPr>
        <p:spPr>
          <a:xfrm>
            <a:off x="8534044" y="2419880"/>
            <a:ext cx="2212070" cy="122429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3500" b="0" i="0" u="none" strike="noStrike" cap="none">
                <a:solidFill>
                  <a:schemeClr val="lt1"/>
                </a:solidFill>
                <a:latin typeface="Calibri"/>
                <a:ea typeface="Calibri"/>
                <a:cs typeface="Calibri"/>
                <a:sym typeface="Calibri"/>
              </a:rPr>
              <a:t>SAT &amp; ACT</a:t>
            </a:r>
            <a:endParaRPr/>
          </a:p>
          <a:p>
            <a:pPr marL="0" marR="0" lvl="0" indent="0" algn="ctr" rtl="0">
              <a:spcBef>
                <a:spcPts val="0"/>
              </a:spcBef>
              <a:spcAft>
                <a:spcPts val="0"/>
              </a:spcAft>
              <a:buNone/>
            </a:pPr>
            <a:r>
              <a:rPr lang="en-US" sz="3500" b="0" i="0" u="none" strike="noStrike" cap="none">
                <a:solidFill>
                  <a:schemeClr val="lt1"/>
                </a:solidFill>
                <a:latin typeface="Calibri"/>
                <a:ea typeface="Calibri"/>
                <a:cs typeface="Calibri"/>
                <a:sym typeface="Calibri"/>
              </a:rPr>
              <a:t>Scores</a:t>
            </a:r>
            <a:endParaRPr/>
          </a:p>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p:txBody>
      </p:sp>
      <p:sp>
        <p:nvSpPr>
          <p:cNvPr id="161" name="Google Shape;161;p22"/>
          <p:cNvSpPr/>
          <p:nvPr/>
        </p:nvSpPr>
        <p:spPr>
          <a:xfrm>
            <a:off x="4912284" y="4602841"/>
            <a:ext cx="2427890" cy="1240077"/>
          </a:xfrm>
          <a:prstGeom prst="roundRect">
            <a:avLst>
              <a:gd name="adj" fmla="val 26768"/>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b="0" i="0" u="none" strike="noStrike" cap="none">
                <a:solidFill>
                  <a:schemeClr val="lt1"/>
                </a:solidFill>
                <a:latin typeface="Calibri"/>
                <a:ea typeface="Calibri"/>
                <a:cs typeface="Calibri"/>
                <a:sym typeface="Calibri"/>
              </a:rPr>
              <a:t>Essays</a:t>
            </a:r>
            <a:endParaRPr/>
          </a:p>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2" name="Google Shape;162;p22"/>
          <p:cNvSpPr/>
          <p:nvPr/>
        </p:nvSpPr>
        <p:spPr>
          <a:xfrm>
            <a:off x="8534044" y="4602841"/>
            <a:ext cx="2164445" cy="124007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Extracurricular</a:t>
            </a:r>
            <a:endParaRPr/>
          </a:p>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Activities</a:t>
            </a:r>
            <a:endParaRPr/>
          </a:p>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p:txBody>
      </p:sp>
      <p:sp>
        <p:nvSpPr>
          <p:cNvPr id="163" name="Google Shape;163;p22"/>
          <p:cNvSpPr/>
          <p:nvPr/>
        </p:nvSpPr>
        <p:spPr>
          <a:xfrm>
            <a:off x="1609011" y="4581130"/>
            <a:ext cx="2269730" cy="118892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p:txBody>
      </p:sp>
      <p:sp>
        <p:nvSpPr>
          <p:cNvPr id="164" name="Google Shape;164;p22"/>
          <p:cNvSpPr/>
          <p:nvPr/>
        </p:nvSpPr>
        <p:spPr>
          <a:xfrm>
            <a:off x="4992413" y="2545276"/>
            <a:ext cx="2259725" cy="124007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3500" b="0" i="0" u="none" strike="noStrike" cap="none">
                <a:solidFill>
                  <a:schemeClr val="lt1"/>
                </a:solidFill>
                <a:latin typeface="Calibri"/>
                <a:ea typeface="Calibri"/>
                <a:cs typeface="Calibri"/>
                <a:sym typeface="Calibri"/>
              </a:rPr>
              <a:t>Course Rigor</a:t>
            </a:r>
            <a:endParaRPr/>
          </a:p>
          <a:p>
            <a:pPr marL="0" marR="0" lvl="0" indent="0" algn="ctr" rtl="0">
              <a:spcBef>
                <a:spcPts val="0"/>
              </a:spcBef>
              <a:spcAft>
                <a:spcPts val="0"/>
              </a:spcAft>
              <a:buNone/>
            </a:pPr>
            <a:endParaRPr sz="3500" b="0" i="0" u="none" strike="noStrike" cap="none">
              <a:solidFill>
                <a:schemeClr val="lt1"/>
              </a:solidFill>
              <a:latin typeface="Calibri"/>
              <a:ea typeface="Calibri"/>
              <a:cs typeface="Calibri"/>
              <a:sym typeface="Calibri"/>
            </a:endParaRPr>
          </a:p>
        </p:txBody>
      </p:sp>
      <p:sp>
        <p:nvSpPr>
          <p:cNvPr id="165" name="Google Shape;165;p22"/>
          <p:cNvSpPr/>
          <p:nvPr/>
        </p:nvSpPr>
        <p:spPr>
          <a:xfrm>
            <a:off x="26275" y="1413973"/>
            <a:ext cx="12192000" cy="463463"/>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2"/>
          <p:cNvSpPr/>
          <p:nvPr/>
        </p:nvSpPr>
        <p:spPr>
          <a:xfrm rot="10800000">
            <a:off x="4012935" y="4980564"/>
            <a:ext cx="855879" cy="484632"/>
          </a:xfrm>
          <a:prstGeom prst="rightArrow">
            <a:avLst>
              <a:gd name="adj1" fmla="val 50000"/>
              <a:gd name="adj2" fmla="val 50000"/>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22"/>
          <p:cNvSpPr/>
          <p:nvPr/>
        </p:nvSpPr>
        <p:spPr>
          <a:xfrm>
            <a:off x="3984785" y="2865120"/>
            <a:ext cx="855879" cy="484632"/>
          </a:xfrm>
          <a:prstGeom prst="rightArrow">
            <a:avLst>
              <a:gd name="adj1" fmla="val 50000"/>
              <a:gd name="adj2" fmla="val 50000"/>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22"/>
          <p:cNvSpPr/>
          <p:nvPr/>
        </p:nvSpPr>
        <p:spPr>
          <a:xfrm>
            <a:off x="7509170" y="2883590"/>
            <a:ext cx="855879" cy="484632"/>
          </a:xfrm>
          <a:prstGeom prst="rightArrow">
            <a:avLst>
              <a:gd name="adj1" fmla="val 50000"/>
              <a:gd name="adj2" fmla="val 50000"/>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22"/>
          <p:cNvSpPr/>
          <p:nvPr/>
        </p:nvSpPr>
        <p:spPr>
          <a:xfrm rot="10800000">
            <a:off x="7509170" y="5005942"/>
            <a:ext cx="855879" cy="484632"/>
          </a:xfrm>
          <a:prstGeom prst="rightArrow">
            <a:avLst>
              <a:gd name="adj1" fmla="val 50000"/>
              <a:gd name="adj2" fmla="val 50000"/>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22"/>
          <p:cNvSpPr/>
          <p:nvPr/>
        </p:nvSpPr>
        <p:spPr>
          <a:xfrm rot="5400000">
            <a:off x="9299013" y="3897932"/>
            <a:ext cx="855879" cy="484632"/>
          </a:xfrm>
          <a:prstGeom prst="rightArrow">
            <a:avLst>
              <a:gd name="adj1" fmla="val 50000"/>
              <a:gd name="adj2" fmla="val 50000"/>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22"/>
          <p:cNvSpPr/>
          <p:nvPr/>
        </p:nvSpPr>
        <p:spPr>
          <a:xfrm>
            <a:off x="1875193" y="3244067"/>
            <a:ext cx="153343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4.0 weighted</a:t>
            </a:r>
            <a:endParaRPr sz="2000" b="0" i="0" u="none" strike="noStrike" cap="none">
              <a:solidFill>
                <a:schemeClr val="lt1"/>
              </a:solidFill>
              <a:latin typeface="Calibri"/>
              <a:ea typeface="Calibri"/>
              <a:cs typeface="Calibri"/>
              <a:sym typeface="Calibri"/>
            </a:endParaRPr>
          </a:p>
        </p:txBody>
      </p:sp>
      <p:sp>
        <p:nvSpPr>
          <p:cNvPr id="172" name="Google Shape;172;p22"/>
          <p:cNvSpPr/>
          <p:nvPr/>
        </p:nvSpPr>
        <p:spPr>
          <a:xfrm>
            <a:off x="1704238" y="4821650"/>
            <a:ext cx="203356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Recommendation</a:t>
            </a:r>
            <a:endParaRPr/>
          </a:p>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Letters</a:t>
            </a:r>
            <a:endParaRPr sz="2000" b="0" i="0" u="none" strike="noStrike" cap="none">
              <a:solidFill>
                <a:schemeClr val="lt1"/>
              </a:solidFill>
              <a:latin typeface="Calibri"/>
              <a:ea typeface="Calibri"/>
              <a:cs typeface="Calibri"/>
              <a:sym typeface="Calibri"/>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p:nvPr/>
        </p:nvSpPr>
        <p:spPr>
          <a:xfrm>
            <a:off x="739000" y="1123275"/>
            <a:ext cx="10277100" cy="562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900" b="1">
                <a:solidFill>
                  <a:schemeClr val="dk1"/>
                </a:solidFill>
                <a:latin typeface="Balthazar"/>
                <a:ea typeface="Balthazar"/>
                <a:cs typeface="Balthazar"/>
                <a:sym typeface="Balthazar"/>
              </a:rPr>
              <a:t>Students needing a recommendation from a counselor will need to submit a counselor packet. Packets can be found on the Plano West Website, under counseling.</a:t>
            </a:r>
            <a:endParaRPr sz="2900" b="1">
              <a:solidFill>
                <a:schemeClr val="dk1"/>
              </a:solidFill>
              <a:latin typeface="Balthazar"/>
              <a:ea typeface="Balthazar"/>
              <a:cs typeface="Balthazar"/>
              <a:sym typeface="Balthazar"/>
            </a:endParaRPr>
          </a:p>
          <a:p>
            <a:pPr marL="0" marR="0" lvl="0" indent="0" algn="l" rtl="0">
              <a:spcBef>
                <a:spcPts val="0"/>
              </a:spcBef>
              <a:spcAft>
                <a:spcPts val="0"/>
              </a:spcAft>
              <a:buNone/>
            </a:pPr>
            <a:endParaRPr sz="3500" b="1">
              <a:solidFill>
                <a:schemeClr val="dk1"/>
              </a:solidFill>
              <a:latin typeface="Balthazar"/>
              <a:ea typeface="Balthazar"/>
              <a:cs typeface="Balthazar"/>
              <a:sym typeface="Balthazar"/>
            </a:endParaRPr>
          </a:p>
          <a:p>
            <a:pPr marL="0" marR="0" lvl="0" indent="0" algn="l" rtl="0">
              <a:spcBef>
                <a:spcPts val="0"/>
              </a:spcBef>
              <a:spcAft>
                <a:spcPts val="0"/>
              </a:spcAft>
              <a:buNone/>
            </a:pPr>
            <a:endParaRPr sz="3500" b="1">
              <a:solidFill>
                <a:schemeClr val="dk1"/>
              </a:solidFill>
              <a:latin typeface="Balthazar"/>
              <a:ea typeface="Balthazar"/>
              <a:cs typeface="Balthazar"/>
              <a:sym typeface="Balthazar"/>
            </a:endParaRPr>
          </a:p>
          <a:p>
            <a:pPr marL="0" marR="0" lvl="0" indent="0" algn="l" rtl="0">
              <a:spcBef>
                <a:spcPts val="0"/>
              </a:spcBef>
              <a:spcAft>
                <a:spcPts val="0"/>
              </a:spcAft>
              <a:buNone/>
            </a:pPr>
            <a:endParaRPr sz="3500" b="1">
              <a:solidFill>
                <a:schemeClr val="dk1"/>
              </a:solidFill>
              <a:latin typeface="Balthazar"/>
              <a:ea typeface="Balthazar"/>
              <a:cs typeface="Balthazar"/>
              <a:sym typeface="Balthazar"/>
            </a:endParaRPr>
          </a:p>
          <a:p>
            <a:pPr marL="0" marR="0" lvl="0" indent="0" algn="l" rtl="0">
              <a:spcBef>
                <a:spcPts val="0"/>
              </a:spcBef>
              <a:spcAft>
                <a:spcPts val="0"/>
              </a:spcAft>
              <a:buNone/>
            </a:pPr>
            <a:endParaRPr sz="3000" b="1">
              <a:solidFill>
                <a:schemeClr val="dk1"/>
              </a:solidFill>
              <a:latin typeface="Balthazar"/>
              <a:ea typeface="Balthazar"/>
              <a:cs typeface="Balthazar"/>
              <a:sym typeface="Balthazar"/>
            </a:endParaRPr>
          </a:p>
          <a:p>
            <a:pPr marL="0" marR="0" lvl="0" indent="0" algn="l" rtl="0">
              <a:spcBef>
                <a:spcPts val="0"/>
              </a:spcBef>
              <a:spcAft>
                <a:spcPts val="0"/>
              </a:spcAft>
              <a:buNone/>
            </a:pPr>
            <a:r>
              <a:rPr lang="en-US" sz="3000" b="1">
                <a:solidFill>
                  <a:schemeClr val="dk1"/>
                </a:solidFill>
                <a:latin typeface="Balthazar"/>
                <a:ea typeface="Balthazar"/>
                <a:cs typeface="Balthazar"/>
                <a:sym typeface="Balthazar"/>
              </a:rPr>
              <a:t>Packets can be submitted in </a:t>
            </a:r>
            <a:endParaRPr sz="3000" b="1">
              <a:solidFill>
                <a:schemeClr val="dk1"/>
              </a:solidFill>
              <a:latin typeface="Balthazar"/>
              <a:ea typeface="Balthazar"/>
              <a:cs typeface="Balthazar"/>
              <a:sym typeface="Balthazar"/>
            </a:endParaRPr>
          </a:p>
          <a:p>
            <a:pPr marL="0" marR="0" lvl="0" indent="0" algn="l" rtl="0">
              <a:spcBef>
                <a:spcPts val="0"/>
              </a:spcBef>
              <a:spcAft>
                <a:spcPts val="0"/>
              </a:spcAft>
              <a:buNone/>
            </a:pPr>
            <a:r>
              <a:rPr lang="en-US" sz="3000" b="1">
                <a:solidFill>
                  <a:schemeClr val="dk1"/>
                </a:solidFill>
                <a:latin typeface="Balthazar"/>
                <a:ea typeface="Balthazar"/>
                <a:cs typeface="Balthazar"/>
                <a:sym typeface="Balthazar"/>
              </a:rPr>
              <a:t>person or emailed directly to</a:t>
            </a:r>
            <a:endParaRPr sz="3000" b="1">
              <a:solidFill>
                <a:schemeClr val="dk1"/>
              </a:solidFill>
              <a:latin typeface="Balthazar"/>
              <a:ea typeface="Balthazar"/>
              <a:cs typeface="Balthazar"/>
              <a:sym typeface="Balthazar"/>
            </a:endParaRPr>
          </a:p>
          <a:p>
            <a:pPr marL="0" marR="0" lvl="0" indent="0" algn="l" rtl="0">
              <a:spcBef>
                <a:spcPts val="0"/>
              </a:spcBef>
              <a:spcAft>
                <a:spcPts val="0"/>
              </a:spcAft>
              <a:buNone/>
            </a:pPr>
            <a:r>
              <a:rPr lang="en-US" sz="3000" b="1">
                <a:solidFill>
                  <a:schemeClr val="dk1"/>
                </a:solidFill>
                <a:latin typeface="Balthazar"/>
                <a:ea typeface="Balthazar"/>
                <a:cs typeface="Balthazar"/>
                <a:sym typeface="Balthazar"/>
              </a:rPr>
              <a:t>your counselor.</a:t>
            </a:r>
            <a:endParaRPr sz="3000" b="1">
              <a:solidFill>
                <a:schemeClr val="dk1"/>
              </a:solidFill>
              <a:latin typeface="Balthazar"/>
              <a:ea typeface="Balthazar"/>
              <a:cs typeface="Balthazar"/>
              <a:sym typeface="Balthazar"/>
            </a:endParaRPr>
          </a:p>
        </p:txBody>
      </p:sp>
      <p:pic>
        <p:nvPicPr>
          <p:cNvPr id="178" name="Google Shape;178;p23"/>
          <p:cNvPicPr preferRelativeResize="0"/>
          <p:nvPr/>
        </p:nvPicPr>
        <p:blipFill>
          <a:blip r:embed="rId3">
            <a:alphaModFix/>
          </a:blip>
          <a:stretch>
            <a:fillRect/>
          </a:stretch>
        </p:blipFill>
        <p:spPr>
          <a:xfrm>
            <a:off x="324125" y="2611150"/>
            <a:ext cx="10544175" cy="2039700"/>
          </a:xfrm>
          <a:prstGeom prst="rect">
            <a:avLst/>
          </a:prstGeom>
          <a:noFill/>
          <a:ln>
            <a:noFill/>
          </a:ln>
        </p:spPr>
      </p:pic>
      <p:pic>
        <p:nvPicPr>
          <p:cNvPr id="179" name="Google Shape;179;p23"/>
          <p:cNvPicPr preferRelativeResize="0"/>
          <p:nvPr/>
        </p:nvPicPr>
        <p:blipFill>
          <a:blip r:embed="rId4">
            <a:alphaModFix/>
          </a:blip>
          <a:stretch>
            <a:fillRect/>
          </a:stretch>
        </p:blipFill>
        <p:spPr>
          <a:xfrm>
            <a:off x="5486350" y="4726013"/>
            <a:ext cx="4800600" cy="1895475"/>
          </a:xfrm>
          <a:prstGeom prst="rect">
            <a:avLst/>
          </a:prstGeom>
          <a:noFill/>
          <a:ln>
            <a:noFill/>
          </a:ln>
        </p:spPr>
      </p:pic>
      <p:pic>
        <p:nvPicPr>
          <p:cNvPr id="180" name="Google Shape;180;p23"/>
          <p:cNvPicPr preferRelativeResize="0"/>
          <p:nvPr/>
        </p:nvPicPr>
        <p:blipFill>
          <a:blip r:embed="rId5">
            <a:alphaModFix/>
          </a:blip>
          <a:stretch>
            <a:fillRect/>
          </a:stretch>
        </p:blipFill>
        <p:spPr>
          <a:xfrm>
            <a:off x="3363150" y="295600"/>
            <a:ext cx="4184575" cy="995200"/>
          </a:xfrm>
          <a:prstGeom prst="rect">
            <a:avLst/>
          </a:prstGeom>
          <a:noFill/>
          <a:ln>
            <a:noFill/>
          </a:ln>
        </p:spPr>
      </p:pic>
    </p:spTree>
  </p:cSld>
  <p:clrMapOvr>
    <a:masterClrMapping/>
  </p:clrMapOvr>
  <p:transition spd="med">
    <p:push/>
  </p:transition>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Widescreen</PresentationFormat>
  <Paragraphs>176</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 Narrow</vt:lpstr>
      <vt:lpstr>Open Sans</vt:lpstr>
      <vt:lpstr>Balthazar</vt:lpstr>
      <vt:lpstr>Arial Black</vt:lpstr>
      <vt:lpstr>Raleway</vt:lpstr>
      <vt:lpstr>Roboto</vt:lpstr>
      <vt:lpstr>Arial</vt:lpstr>
      <vt:lpstr>Calibri</vt:lpstr>
      <vt:lpstr>Lato</vt:lpstr>
      <vt:lpstr>Streamline</vt:lpstr>
      <vt:lpstr>PowerPoint Presentation</vt:lpstr>
      <vt:lpstr>Presentation  Goals:</vt:lpstr>
      <vt:lpstr>PWSH Counseling Vision/ Mission</vt:lpstr>
      <vt:lpstr>PowerPoint Presentation</vt:lpstr>
      <vt:lpstr>PowerPoint Presentation</vt:lpstr>
      <vt:lpstr>PowerPoint Presentation</vt:lpstr>
      <vt:lpstr>Apply  to  colleges  &amp; universities</vt:lpstr>
      <vt:lpstr>Getting Accepted into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locate resources</vt:lpstr>
      <vt:lpstr>Graduation  is the  Goal  CLASS OF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Eubanks</dc:creator>
  <cp:lastModifiedBy>Molly Rich</cp:lastModifiedBy>
  <cp:revision>1</cp:revision>
  <dcterms:modified xsi:type="dcterms:W3CDTF">2024-09-12T13:57:08Z</dcterms:modified>
</cp:coreProperties>
</file>